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70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256659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12th grade, max Lexile</a:t>
            </a:r>
          </a:p>
          <a:p>
            <a:pPr lvl="0" rtl="0">
              <a:spcBef>
                <a:spcPts val="0"/>
              </a:spcBef>
              <a:buNone/>
            </a:pPr>
            <a:r>
              <a:rPr lang="en"/>
              <a:t>6th grade, 940 Lexile</a:t>
            </a:r>
          </a:p>
          <a:p>
            <a:pPr lvl="0" rtl="0">
              <a:spcBef>
                <a:spcPts val="0"/>
              </a:spcBef>
              <a:buNone/>
            </a:pPr>
            <a:r>
              <a:rPr lang="en"/>
              <a:t>3rd grade level, 580 Lexile</a:t>
            </a:r>
          </a:p>
          <a:p>
            <a:pPr lvl="0" rtl="0">
              <a:spcBef>
                <a:spcPts val="0"/>
              </a:spcBef>
              <a:buNone/>
            </a:pPr>
            <a:r>
              <a:rPr lang="en"/>
              <a:t>frequency of word in corpus of English language</a:t>
            </a:r>
          </a:p>
          <a:p>
            <a:pPr lvl="0">
              <a:spcBef>
                <a:spcPts val="0"/>
              </a:spcBef>
              <a:buNone/>
            </a:pPr>
            <a:r>
              <a:rPr lang="en"/>
              <a:t>sentence structure and length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Running records</a:t>
            </a:r>
          </a:p>
          <a:p>
            <a:pPr lvl="0" rtl="0">
              <a:spcBef>
                <a:spcPts val="0"/>
              </a:spcBef>
              <a:buNone/>
            </a:pPr>
            <a:r>
              <a:rPr lang="en"/>
              <a:t>Show leveled books</a:t>
            </a:r>
          </a:p>
          <a:p>
            <a:pPr lvl="0">
              <a:spcBef>
                <a:spcPts val="0"/>
              </a:spcBef>
              <a:buNone/>
            </a:pPr>
            <a:r>
              <a:rPr lang="en"/>
              <a:t>T/TAc Reading programs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This is a sample of what different features that may be available through various software and accessibility features built in to a device.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Show video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Advanced Organizer &amp; Purpose of our section</a:t>
            </a:r>
          </a:p>
          <a:p>
            <a:pPr lvl="0" rtl="0">
              <a:spcBef>
                <a:spcPts val="0"/>
              </a:spcBef>
              <a:buNone/>
            </a:pPr>
            <a:r>
              <a:rPr lang="en"/>
              <a:t>Consider the deficits: </a:t>
            </a:r>
          </a:p>
          <a:p>
            <a:pPr lvl="0" rtl="0">
              <a:spcBef>
                <a:spcPts val="0"/>
              </a:spcBef>
              <a:buNone/>
            </a:pPr>
            <a:r>
              <a:rPr lang="en" sz="1200"/>
              <a:t>•</a:t>
            </a:r>
            <a:r>
              <a:rPr lang="en" sz="1200">
                <a:latin typeface="Calibri"/>
                <a:ea typeface="Calibri"/>
                <a:cs typeface="Calibri"/>
                <a:sym typeface="Calibri"/>
              </a:rPr>
              <a:t>Working memory</a:t>
            </a:r>
          </a:p>
          <a:p>
            <a:pPr lvl="0" rtl="0">
              <a:lnSpc>
                <a:spcPct val="115000"/>
              </a:lnSpc>
              <a:spcBef>
                <a:spcPts val="600"/>
              </a:spcBef>
              <a:buNone/>
            </a:pPr>
            <a:r>
              <a:rPr lang="en" sz="1200"/>
              <a:t>•</a:t>
            </a:r>
            <a:r>
              <a:rPr lang="en" sz="1200">
                <a:latin typeface="Calibri"/>
                <a:ea typeface="Calibri"/>
                <a:cs typeface="Calibri"/>
                <a:sym typeface="Calibri"/>
              </a:rPr>
              <a:t>Short-term memory</a:t>
            </a:r>
          </a:p>
          <a:p>
            <a:pPr lvl="0" rtl="0">
              <a:lnSpc>
                <a:spcPct val="115000"/>
              </a:lnSpc>
              <a:spcBef>
                <a:spcPts val="600"/>
              </a:spcBef>
              <a:buNone/>
            </a:pPr>
            <a:r>
              <a:rPr lang="en" sz="1200"/>
              <a:t>•</a:t>
            </a:r>
            <a:r>
              <a:rPr lang="en" sz="1200">
                <a:latin typeface="Calibri"/>
                <a:ea typeface="Calibri"/>
                <a:cs typeface="Calibri"/>
                <a:sym typeface="Calibri"/>
              </a:rPr>
              <a:t>Long-term memory</a:t>
            </a:r>
          </a:p>
          <a:p>
            <a:pPr lvl="0" rtl="0">
              <a:lnSpc>
                <a:spcPct val="115000"/>
              </a:lnSpc>
              <a:spcBef>
                <a:spcPts val="600"/>
              </a:spcBef>
              <a:buNone/>
            </a:pPr>
            <a:r>
              <a:rPr lang="en" sz="1200"/>
              <a:t>•</a:t>
            </a:r>
            <a:r>
              <a:rPr lang="en" sz="1200">
                <a:latin typeface="Calibri"/>
                <a:ea typeface="Calibri"/>
                <a:cs typeface="Calibri"/>
                <a:sym typeface="Calibri"/>
              </a:rPr>
              <a:t>Concentration/attention</a:t>
            </a:r>
          </a:p>
          <a:p>
            <a:pPr lvl="0" rtl="0">
              <a:lnSpc>
                <a:spcPct val="115000"/>
              </a:lnSpc>
              <a:spcBef>
                <a:spcPts val="600"/>
              </a:spcBef>
              <a:buNone/>
            </a:pPr>
            <a:r>
              <a:rPr lang="en" sz="1200"/>
              <a:t>•</a:t>
            </a:r>
            <a:r>
              <a:rPr lang="en" sz="1200">
                <a:latin typeface="Calibri"/>
                <a:ea typeface="Calibri"/>
                <a:cs typeface="Calibri"/>
                <a:sym typeface="Calibri"/>
              </a:rPr>
              <a:t>Auditory processing</a:t>
            </a:r>
          </a:p>
          <a:p>
            <a:pPr lvl="0" rtl="0">
              <a:lnSpc>
                <a:spcPct val="115000"/>
              </a:lnSpc>
              <a:spcBef>
                <a:spcPts val="600"/>
              </a:spcBef>
              <a:buNone/>
            </a:pPr>
            <a:r>
              <a:rPr lang="en" sz="1200"/>
              <a:t>•</a:t>
            </a:r>
            <a:r>
              <a:rPr lang="en" sz="1200">
                <a:latin typeface="Calibri"/>
                <a:ea typeface="Calibri"/>
                <a:cs typeface="Calibri"/>
                <a:sym typeface="Calibri"/>
              </a:rPr>
              <a:t>Visual processing</a:t>
            </a:r>
          </a:p>
          <a:p>
            <a:pPr lvl="0" rtl="0">
              <a:lnSpc>
                <a:spcPct val="115000"/>
              </a:lnSpc>
              <a:spcBef>
                <a:spcPts val="600"/>
              </a:spcBef>
              <a:buNone/>
            </a:pPr>
            <a:r>
              <a:rPr lang="en" sz="1200"/>
              <a:t>•</a:t>
            </a:r>
            <a:r>
              <a:rPr lang="en" sz="1200">
                <a:latin typeface="Calibri"/>
                <a:ea typeface="Calibri"/>
                <a:cs typeface="Calibri"/>
                <a:sym typeface="Calibri"/>
              </a:rPr>
              <a:t>Visual/motor integration, spatial ability</a:t>
            </a:r>
          </a:p>
          <a:p>
            <a:pPr lvl="0" rtl="0">
              <a:lnSpc>
                <a:spcPct val="115000"/>
              </a:lnSpc>
              <a:spcBef>
                <a:spcPts val="600"/>
              </a:spcBef>
              <a:buNone/>
            </a:pPr>
            <a:r>
              <a:rPr lang="en" sz="1200"/>
              <a:t>•</a:t>
            </a:r>
            <a:r>
              <a:rPr lang="en" sz="1200">
                <a:latin typeface="Calibri"/>
                <a:ea typeface="Calibri"/>
                <a:cs typeface="Calibri"/>
                <a:sym typeface="Calibri"/>
              </a:rPr>
              <a:t>Processing speed</a:t>
            </a:r>
          </a:p>
          <a:p>
            <a:pPr lvl="0" rtl="0">
              <a:lnSpc>
                <a:spcPct val="115000"/>
              </a:lnSpc>
              <a:spcBef>
                <a:spcPts val="600"/>
              </a:spcBef>
              <a:buNone/>
            </a:pPr>
            <a:r>
              <a:rPr lang="en" sz="1200"/>
              <a:t>•</a:t>
            </a:r>
            <a:r>
              <a:rPr lang="en" sz="1200">
                <a:latin typeface="Calibri"/>
                <a:ea typeface="Calibri"/>
                <a:cs typeface="Calibri"/>
                <a:sym typeface="Calibri"/>
              </a:rPr>
              <a:t>Verbal reasoning</a:t>
            </a:r>
          </a:p>
          <a:p>
            <a:pPr lvl="0" rtl="0">
              <a:lnSpc>
                <a:spcPct val="115000"/>
              </a:lnSpc>
              <a:spcBef>
                <a:spcPts val="600"/>
              </a:spcBef>
              <a:buNone/>
            </a:pPr>
            <a:r>
              <a:rPr lang="en" sz="1200"/>
              <a:t>•</a:t>
            </a:r>
            <a:r>
              <a:rPr lang="en" sz="1200">
                <a:latin typeface="Calibri"/>
                <a:ea typeface="Calibri"/>
                <a:cs typeface="Calibri"/>
                <a:sym typeface="Calibri"/>
              </a:rPr>
              <a:t>Non-verbal reasoning</a:t>
            </a:r>
          </a:p>
          <a:p>
            <a:pPr lvl="0" rtl="0">
              <a:lnSpc>
                <a:spcPct val="115000"/>
              </a:lnSpc>
              <a:spcBef>
                <a:spcPts val="600"/>
              </a:spcBef>
              <a:buNone/>
            </a:pPr>
            <a:r>
              <a:rPr lang="en" sz="1200"/>
              <a:t>•</a:t>
            </a:r>
            <a:r>
              <a:rPr lang="en" sz="1200">
                <a:latin typeface="Calibri"/>
                <a:ea typeface="Calibri"/>
                <a:cs typeface="Calibri"/>
                <a:sym typeface="Calibri"/>
              </a:rPr>
              <a:t>Abstract reasoning</a:t>
            </a:r>
          </a:p>
          <a:p>
            <a:pPr lvl="0" rtl="0">
              <a:spcBef>
                <a:spcPts val="0"/>
              </a:spcBef>
              <a:buNone/>
            </a:pPr>
            <a:endParaRPr/>
          </a:p>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Play video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Break to set up free account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Click and show</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Blimblat experience</a:t>
            </a:r>
          </a:p>
          <a:p>
            <a:pPr lvl="0" rtl="0">
              <a:spcBef>
                <a:spcPts val="0"/>
              </a:spcBef>
              <a:buNone/>
            </a:pPr>
            <a:r>
              <a:rPr lang="en"/>
              <a:t>Consider the deficits: </a:t>
            </a:r>
          </a:p>
          <a:p>
            <a:pPr lvl="0" rtl="0">
              <a:spcBef>
                <a:spcPts val="0"/>
              </a:spcBef>
              <a:buNone/>
            </a:pPr>
            <a:r>
              <a:rPr lang="en" sz="1200"/>
              <a:t>•</a:t>
            </a:r>
            <a:r>
              <a:rPr lang="en" sz="1200">
                <a:latin typeface="Calibri"/>
                <a:ea typeface="Calibri"/>
                <a:cs typeface="Calibri"/>
                <a:sym typeface="Calibri"/>
              </a:rPr>
              <a:t>Working memory</a:t>
            </a:r>
          </a:p>
          <a:p>
            <a:pPr lvl="0" rtl="0">
              <a:lnSpc>
                <a:spcPct val="115000"/>
              </a:lnSpc>
              <a:spcBef>
                <a:spcPts val="600"/>
              </a:spcBef>
              <a:buNone/>
            </a:pPr>
            <a:r>
              <a:rPr lang="en" sz="1200"/>
              <a:t>•</a:t>
            </a:r>
            <a:r>
              <a:rPr lang="en" sz="1200">
                <a:latin typeface="Calibri"/>
                <a:ea typeface="Calibri"/>
                <a:cs typeface="Calibri"/>
                <a:sym typeface="Calibri"/>
              </a:rPr>
              <a:t>Short-term memory</a:t>
            </a:r>
          </a:p>
          <a:p>
            <a:pPr lvl="0" rtl="0">
              <a:lnSpc>
                <a:spcPct val="115000"/>
              </a:lnSpc>
              <a:spcBef>
                <a:spcPts val="600"/>
              </a:spcBef>
              <a:buNone/>
            </a:pPr>
            <a:r>
              <a:rPr lang="en" sz="1200"/>
              <a:t>•</a:t>
            </a:r>
            <a:r>
              <a:rPr lang="en" sz="1200">
                <a:latin typeface="Calibri"/>
                <a:ea typeface="Calibri"/>
                <a:cs typeface="Calibri"/>
                <a:sym typeface="Calibri"/>
              </a:rPr>
              <a:t>Long-term memory</a:t>
            </a:r>
          </a:p>
          <a:p>
            <a:pPr lvl="0" rtl="0">
              <a:lnSpc>
                <a:spcPct val="115000"/>
              </a:lnSpc>
              <a:spcBef>
                <a:spcPts val="600"/>
              </a:spcBef>
              <a:buNone/>
            </a:pPr>
            <a:r>
              <a:rPr lang="en" sz="1200"/>
              <a:t>•</a:t>
            </a:r>
            <a:r>
              <a:rPr lang="en" sz="1200">
                <a:latin typeface="Calibri"/>
                <a:ea typeface="Calibri"/>
                <a:cs typeface="Calibri"/>
                <a:sym typeface="Calibri"/>
              </a:rPr>
              <a:t>Concentration/attention</a:t>
            </a:r>
          </a:p>
          <a:p>
            <a:pPr lvl="0" rtl="0">
              <a:lnSpc>
                <a:spcPct val="115000"/>
              </a:lnSpc>
              <a:spcBef>
                <a:spcPts val="600"/>
              </a:spcBef>
              <a:buNone/>
            </a:pPr>
            <a:r>
              <a:rPr lang="en" sz="1200"/>
              <a:t>•</a:t>
            </a:r>
            <a:r>
              <a:rPr lang="en" sz="1200">
                <a:latin typeface="Calibri"/>
                <a:ea typeface="Calibri"/>
                <a:cs typeface="Calibri"/>
                <a:sym typeface="Calibri"/>
              </a:rPr>
              <a:t>Auditory processing</a:t>
            </a:r>
          </a:p>
          <a:p>
            <a:pPr lvl="0" rtl="0">
              <a:lnSpc>
                <a:spcPct val="115000"/>
              </a:lnSpc>
              <a:spcBef>
                <a:spcPts val="600"/>
              </a:spcBef>
              <a:buNone/>
            </a:pPr>
            <a:r>
              <a:rPr lang="en" sz="1200"/>
              <a:t>•</a:t>
            </a:r>
            <a:r>
              <a:rPr lang="en" sz="1200">
                <a:latin typeface="Calibri"/>
                <a:ea typeface="Calibri"/>
                <a:cs typeface="Calibri"/>
                <a:sym typeface="Calibri"/>
              </a:rPr>
              <a:t>Visual processing</a:t>
            </a:r>
          </a:p>
          <a:p>
            <a:pPr lvl="0" rtl="0">
              <a:lnSpc>
                <a:spcPct val="115000"/>
              </a:lnSpc>
              <a:spcBef>
                <a:spcPts val="600"/>
              </a:spcBef>
              <a:buNone/>
            </a:pPr>
            <a:r>
              <a:rPr lang="en" sz="1200"/>
              <a:t>•</a:t>
            </a:r>
            <a:r>
              <a:rPr lang="en" sz="1200">
                <a:latin typeface="Calibri"/>
                <a:ea typeface="Calibri"/>
                <a:cs typeface="Calibri"/>
                <a:sym typeface="Calibri"/>
              </a:rPr>
              <a:t>Visual/motor integration, spatial ability</a:t>
            </a:r>
          </a:p>
          <a:p>
            <a:pPr lvl="0" rtl="0">
              <a:lnSpc>
                <a:spcPct val="115000"/>
              </a:lnSpc>
              <a:spcBef>
                <a:spcPts val="600"/>
              </a:spcBef>
              <a:buNone/>
            </a:pPr>
            <a:r>
              <a:rPr lang="en" sz="1200"/>
              <a:t>•</a:t>
            </a:r>
            <a:r>
              <a:rPr lang="en" sz="1200">
                <a:latin typeface="Calibri"/>
                <a:ea typeface="Calibri"/>
                <a:cs typeface="Calibri"/>
                <a:sym typeface="Calibri"/>
              </a:rPr>
              <a:t>Processing speed</a:t>
            </a:r>
          </a:p>
          <a:p>
            <a:pPr lvl="0" rtl="0">
              <a:lnSpc>
                <a:spcPct val="115000"/>
              </a:lnSpc>
              <a:spcBef>
                <a:spcPts val="600"/>
              </a:spcBef>
              <a:buNone/>
            </a:pPr>
            <a:r>
              <a:rPr lang="en" sz="1200"/>
              <a:t>•</a:t>
            </a:r>
            <a:r>
              <a:rPr lang="en" sz="1200">
                <a:latin typeface="Calibri"/>
                <a:ea typeface="Calibri"/>
                <a:cs typeface="Calibri"/>
                <a:sym typeface="Calibri"/>
              </a:rPr>
              <a:t>Verbal reasoning</a:t>
            </a:r>
          </a:p>
          <a:p>
            <a:pPr lvl="0" rtl="0">
              <a:lnSpc>
                <a:spcPct val="115000"/>
              </a:lnSpc>
              <a:spcBef>
                <a:spcPts val="600"/>
              </a:spcBef>
              <a:buNone/>
            </a:pPr>
            <a:r>
              <a:rPr lang="en" sz="1200"/>
              <a:t>•</a:t>
            </a:r>
            <a:r>
              <a:rPr lang="en" sz="1200">
                <a:latin typeface="Calibri"/>
                <a:ea typeface="Calibri"/>
                <a:cs typeface="Calibri"/>
                <a:sym typeface="Calibri"/>
              </a:rPr>
              <a:t>Non-verbal reasoning</a:t>
            </a:r>
          </a:p>
          <a:p>
            <a:pPr lvl="0" rtl="0">
              <a:lnSpc>
                <a:spcPct val="115000"/>
              </a:lnSpc>
              <a:spcBef>
                <a:spcPts val="600"/>
              </a:spcBef>
              <a:buNone/>
            </a:pPr>
            <a:r>
              <a:rPr lang="en" sz="1200"/>
              <a:t>•</a:t>
            </a:r>
            <a:r>
              <a:rPr lang="en" sz="1200">
                <a:latin typeface="Calibri"/>
                <a:ea typeface="Calibri"/>
                <a:cs typeface="Calibri"/>
                <a:sym typeface="Calibri"/>
              </a:rPr>
              <a:t>Abstract reasoning</a:t>
            </a:r>
          </a:p>
          <a:p>
            <a:pPr lvl="0" rtl="0">
              <a:spcBef>
                <a:spcPts val="0"/>
              </a:spcBef>
              <a:buNone/>
            </a:pPr>
            <a:endParaRPr/>
          </a:p>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Request T/TAC support based on unique student and situation</a:t>
            </a:r>
          </a:p>
          <a:p>
            <a:pPr lvl="0">
              <a:spcBef>
                <a:spcPts val="0"/>
              </a:spcBef>
              <a:buNone/>
            </a:pPr>
            <a:r>
              <a:rPr lang="en"/>
              <a:t>Practicing with AT in school will lead to successful post-secondary use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newsela.com/"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readworks.org" TargetMode="External"/><Relationship Id="rId4" Type="http://schemas.openxmlformats.org/officeDocument/2006/relationships/hyperlink" Target="http://tweentribune.com/" TargetMode="External"/><Relationship Id="rId5" Type="http://schemas.openxmlformats.org/officeDocument/2006/relationships/hyperlink" Target="https://newsela.com/"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ttac.vt.edu/Resources/Literacy_PDF_Files/literacyprograms_PDF.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ccount.aimva.org/parents/" TargetMode="External"/><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bookshare.org/cms" TargetMode="External"/><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youtube.com/v/rsuIJXVDAI8" TargetMode="External"/><Relationship Id="rId5"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arningally.org/AboutUs/Join.aspx" TargetMode="External"/><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4Bp0to8a9Z0&amp;list=PLvSZbmGbKpCTkk3S93CXtQWNf50f_Ow3D&amp;index=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pqFOXMayVI&amp;feature=youtu.be" TargetMode="External"/><Relationship Id="rId4" Type="http://schemas.openxmlformats.org/officeDocument/2006/relationships/hyperlink" Target="http://www.texthelp.com/north-america/our-products/readwrite/features-pc" TargetMode="External"/><Relationship Id="rId5" Type="http://schemas.openxmlformats.org/officeDocument/2006/relationships/hyperlink" Target="http://198.82.143.81:81/simple/results/?SearchField0=read&amp;write&amp;I0.x=0&amp;I0.y=0&amp;sessionid=1NYR545AQ36584409&amp;B2=Search&amp;B3=Simple&amp;pageNum=3&amp;iterator=643&amp;searchString=read&amp;write%20%3CLANG12129%3E%20%3CLANG4721%3E&amp;pageNum=2" TargetMode="External"/><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donjohnston.com/readoutloud/%23.VZwHoBNVhBc" TargetMode="External"/><Relationship Id="rId4" Type="http://schemas.openxmlformats.org/officeDocument/2006/relationships/hyperlink" Target="http://donjohnston.com/tutorials-readoutloud-6/%23.VSPnZFy4nOQ%20" TargetMode="External"/><Relationship Id="rId5" Type="http://schemas.openxmlformats.org/officeDocument/2006/relationships/hyperlink" Target="http://198.82.143.81:81/simple/results/?SearchField0=read:outloud&amp;I0.x=0&amp;I0.y=0&amp;sessionid=1NYR545AQ36567274&amp;B2=Search&amp;B3=Simple" TargetMode="External"/><Relationship Id="rId6"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vimeo.com/119285807" TargetMode="External"/><Relationship Id="rId5" Type="http://schemas.openxmlformats.org/officeDocument/2006/relationships/hyperlink" Target="http://donjohnston.com/snap-read/%23.VYBB5RNViko" TargetMode="External"/><Relationship Id="rId6" Type="http://schemas.openxmlformats.org/officeDocument/2006/relationships/hyperlink" Target="http://198.82.143.81:81/simple/results/?SearchField0=snap+&amp;+read&amp;I0.x=0&amp;I0.y=0&amp;sessionid=1NYR545AQ36573134&amp;B2=Search&amp;B3=Simple"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chrome.google.com/websto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chrome.google.com/webstore/detail/speakit/pgeolalilifpodheeocdmbhehgnkkbak" TargetMode="External"/><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chrome.google.com/webstore/detail/super-simple-highlighter/hhlhjgianpocpoppaiihmlpgcoehlhio?hl=en" TargetMode="External"/><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chrome.google.com/webstore/detail/google-dictionary-by-goog/mgijmajocgfcbeboacabfgobmjgjcoja" TargetMode="External"/><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chrome.google.com/webstore/detail/spell-checker-and-grammar/kdfieneakcjfaiglcfcgkidlkmlijjnh" TargetMode="External"/><Relationship Id="rId4" Type="http://schemas.openxmlformats.org/officeDocument/2006/relationships/hyperlink" Target="http://youtube.com/v/8tRNboE-SMQ" TargetMode="External"/><Relationship Id="rId5"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chrome.google.com/webstore/detail/readwrite-for-google/inoeonmfapjbbkmdafoankkfajkcphgd" TargetMode="External"/><Relationship Id="rId5" Type="http://schemas.openxmlformats.org/officeDocument/2006/relationships/image" Target="../media/image28.png"/><Relationship Id="rId6" Type="http://schemas.openxmlformats.org/officeDocument/2006/relationships/hyperlink" Target="https://www.youtube.com/watch?v=C6Zh--BpB_Q&amp;feature=share&amp;list=PLvSZbmGbKpCTkk3S93CXtQWNf50f_Ow3D"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r_B34RgAJs0&amp;feature=youtu.be&amp;list=PLvSZbmGbKpCTkk3S93CXtQWNf50f_Ow3D" TargetMode="External"/><Relationship Id="rId4" Type="http://schemas.openxmlformats.org/officeDocument/2006/relationships/hyperlink" Target="http://rw.texthelp.com/drive/home/RegisterTeacher" TargetMode="External"/><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texthelp.com/en-us/products/toolmatcher-read-write-for-googl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special_ed/iep_instruct_svcs/assistive_technology/framework_assistive_technology.pdf" TargetMode="External"/><Relationship Id="rId4" Type="http://schemas.openxmlformats.org/officeDocument/2006/relationships/hyperlink" Target="https://drive.google.com/file/d/0B7U-GXSUw92NazRzTGVrMzFWazg/view?usp=sharing" TargetMode="External"/><Relationship Id="rId5" Type="http://schemas.openxmlformats.org/officeDocument/2006/relationships/hyperlink" Target="https://drive.google.com/file/d/0B7U-GXSUw92NX2trM0dBX3JYZjA/view?usp=sharing"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accessibility/all-products-features.html" TargetMode="External"/><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document/d/16pGWXaoxC6CtVV1kZ0I9PgtSntZP80_2gWmaxKSLB18/edit" TargetMode="External"/><Relationship Id="rId4" Type="http://schemas.openxmlformats.org/officeDocument/2006/relationships/hyperlink" Target="https://www.google.com/edu/training/get-trained/?utm_referrer=https://docs.google.com/" TargetMode="External"/><Relationship Id="rId5" Type="http://schemas.openxmlformats.org/officeDocument/2006/relationships/hyperlink" Target="https://edutrainingcenter.withgoogle.com/resources/tools" TargetMode="External"/><Relationship Id="rId6"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google.com/chromebook/answer/177893?hl=en?utm_source=email" TargetMode="External"/><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hyperlink" Target="https://www.apple.com/education/special-education/ios/" TargetMode="External"/><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s://itunes.apple.com/gb/app/read-write-for-ipad/id934749270?mt=8" TargetMode="External"/><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drive.google.com/file/d/0B7U-GXSUw92NbndjVzRfQXpDRms/view?usp=sharin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tunes.apple.com/WebObjects/MZStore.woa/wa/viewMultiRoom?cc=us&amp;fcId=399470369"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appcrawlr.com/ios-apps/best-free-apps-dict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www.mnemonic-device.com"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mt="25000"/>
          </a:blip>
          <a:stretch>
            <a:fillRect/>
          </a:stretch>
        </p:blipFill>
        <p:spPr>
          <a:xfrm>
            <a:off x="0" y="0"/>
            <a:ext cx="9144000" cy="5143500"/>
          </a:xfrm>
          <a:prstGeom prst="rect">
            <a:avLst/>
          </a:prstGeom>
          <a:noFill/>
          <a:ln>
            <a:noFill/>
          </a:ln>
        </p:spPr>
      </p:pic>
      <p:sp>
        <p:nvSpPr>
          <p:cNvPr id="55" name="Shape 55"/>
          <p:cNvSpPr txBox="1">
            <a:spLocks noGrp="1"/>
          </p:cNvSpPr>
          <p:nvPr>
            <p:ph type="ctrTitle"/>
          </p:nvPr>
        </p:nvSpPr>
        <p:spPr>
          <a:xfrm>
            <a:off x="186000" y="1852850"/>
            <a:ext cx="8772000" cy="1248899"/>
          </a:xfrm>
          <a:prstGeom prst="rect">
            <a:avLst/>
          </a:prstGeom>
        </p:spPr>
        <p:txBody>
          <a:bodyPr lIns="91425" tIns="91425" rIns="91425" bIns="91425" anchor="b" anchorCtr="0">
            <a:noAutofit/>
          </a:bodyPr>
          <a:lstStyle/>
          <a:p>
            <a:pPr lvl="0" rtl="0">
              <a:spcBef>
                <a:spcPts val="0"/>
              </a:spcBef>
              <a:buNone/>
            </a:pPr>
            <a:r>
              <a:rPr lang="en" sz="6400">
                <a:latin typeface="Impact"/>
                <a:ea typeface="Impact"/>
                <a:cs typeface="Impact"/>
                <a:sym typeface="Impact"/>
              </a:rPr>
              <a:t>Accessing Text &amp; Content</a:t>
            </a:r>
          </a:p>
          <a:p>
            <a:pPr lvl="0" rtl="0">
              <a:spcBef>
                <a:spcPts val="0"/>
              </a:spcBef>
              <a:buNone/>
            </a:pPr>
            <a:endParaRPr sz="2400"/>
          </a:p>
        </p:txBody>
      </p:sp>
      <p:sp>
        <p:nvSpPr>
          <p:cNvPr id="56" name="Shape 56"/>
          <p:cNvSpPr txBox="1">
            <a:spLocks noGrp="1"/>
          </p:cNvSpPr>
          <p:nvPr>
            <p:ph type="subTitle" idx="1"/>
          </p:nvPr>
        </p:nvSpPr>
        <p:spPr>
          <a:xfrm>
            <a:off x="5195000" y="3420600"/>
            <a:ext cx="3869999" cy="1248899"/>
          </a:xfrm>
          <a:prstGeom prst="rect">
            <a:avLst/>
          </a:prstGeom>
        </p:spPr>
        <p:txBody>
          <a:bodyPr lIns="91425" tIns="91425" rIns="91425" bIns="91425" anchor="t" anchorCtr="0">
            <a:noAutofit/>
          </a:bodyPr>
          <a:lstStyle/>
          <a:p>
            <a:pPr lvl="0" algn="l" rtl="0">
              <a:spcBef>
                <a:spcPts val="0"/>
              </a:spcBef>
              <a:buNone/>
            </a:pPr>
            <a:endParaRPr sz="1200">
              <a:solidFill>
                <a:srgbClr val="FFFFFF"/>
              </a:solidFill>
            </a:endParaRPr>
          </a:p>
          <a:p>
            <a:pPr lvl="0" rtl="0">
              <a:spcBef>
                <a:spcPts val="0"/>
              </a:spcBef>
              <a:buNone/>
            </a:pPr>
            <a:r>
              <a:rPr lang="en" sz="1400">
                <a:solidFill>
                  <a:srgbClr val="FFFFFF"/>
                </a:solidFill>
              </a:rPr>
              <a:t>Wendy Phillips</a:t>
            </a:r>
          </a:p>
          <a:p>
            <a:pPr lvl="0" rtl="0">
              <a:spcBef>
                <a:spcPts val="0"/>
              </a:spcBef>
              <a:buNone/>
            </a:pPr>
            <a:r>
              <a:rPr lang="en" sz="1400">
                <a:solidFill>
                  <a:srgbClr val="FFFFFF"/>
                </a:solidFill>
              </a:rPr>
              <a:t>Jocelyn Washburn</a:t>
            </a:r>
          </a:p>
          <a:p>
            <a:pPr lvl="0" rtl="0">
              <a:spcBef>
                <a:spcPts val="0"/>
              </a:spcBef>
              <a:buNone/>
            </a:pPr>
            <a:endParaRPr sz="1400" i="1">
              <a:solidFill>
                <a:srgbClr val="FFFFFF"/>
              </a:solidFill>
            </a:endParaRPr>
          </a:p>
          <a:p>
            <a:pPr lvl="0" rtl="0">
              <a:spcBef>
                <a:spcPts val="0"/>
              </a:spcBef>
              <a:buNone/>
            </a:pPr>
            <a:r>
              <a:rPr lang="en" sz="1400">
                <a:solidFill>
                  <a:srgbClr val="FFFFFF"/>
                </a:solidFill>
              </a:rPr>
              <a:t>Virginia Department of Education’s </a:t>
            </a:r>
          </a:p>
          <a:p>
            <a:pPr lvl="0" rtl="0">
              <a:spcBef>
                <a:spcPts val="0"/>
              </a:spcBef>
              <a:buNone/>
            </a:pPr>
            <a:r>
              <a:rPr lang="en" sz="1400">
                <a:solidFill>
                  <a:srgbClr val="FFFFFF"/>
                </a:solidFill>
              </a:rPr>
              <a:t>Training &amp; Technical Assistance Center </a:t>
            </a:r>
          </a:p>
          <a:p>
            <a:pPr lvl="0" rtl="0">
              <a:spcBef>
                <a:spcPts val="0"/>
              </a:spcBef>
              <a:buNone/>
            </a:pPr>
            <a:r>
              <a:rPr lang="en" sz="1400">
                <a:solidFill>
                  <a:srgbClr val="FFFFFF"/>
                </a:solidFill>
              </a:rPr>
              <a:t>(T/TAC)  @ Virginia Tech</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11700" y="1152475"/>
            <a:ext cx="8520599" cy="3416400"/>
          </a:xfrm>
          <a:prstGeom prst="rect">
            <a:avLst/>
          </a:prstGeom>
          <a:ln w="28575" cap="flat" cmpd="sng">
            <a:solidFill>
              <a:srgbClr val="0000F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solidFill>
                <a:srgbClr val="FFFFFF"/>
              </a:solidFill>
            </a:endParaRPr>
          </a:p>
          <a:p>
            <a:pPr marL="457200" lvl="0" indent="-228600" rtl="0">
              <a:lnSpc>
                <a:spcPct val="200000"/>
              </a:lnSpc>
              <a:spcBef>
                <a:spcPts val="0"/>
              </a:spcBef>
              <a:buClr>
                <a:srgbClr val="FFFFFF"/>
              </a:buClr>
            </a:pPr>
            <a:r>
              <a:rPr lang="en">
                <a:solidFill>
                  <a:srgbClr val="FFFFFF"/>
                </a:solidFill>
              </a:rPr>
              <a:t>Modeling with think aloud</a:t>
            </a:r>
          </a:p>
          <a:p>
            <a:pPr marL="457200" lvl="0" indent="-228600" rtl="0">
              <a:lnSpc>
                <a:spcPct val="200000"/>
              </a:lnSpc>
              <a:spcBef>
                <a:spcPts val="0"/>
              </a:spcBef>
              <a:buClr>
                <a:srgbClr val="FFFFFF"/>
              </a:buClr>
            </a:pPr>
            <a:r>
              <a:rPr lang="en">
                <a:solidFill>
                  <a:srgbClr val="FFFFFF"/>
                </a:solidFill>
              </a:rPr>
              <a:t>Guided practice with feedback</a:t>
            </a:r>
          </a:p>
          <a:p>
            <a:pPr marL="457200" lvl="0" indent="-228600" rtl="0">
              <a:lnSpc>
                <a:spcPct val="200000"/>
              </a:lnSpc>
              <a:spcBef>
                <a:spcPts val="0"/>
              </a:spcBef>
              <a:buClr>
                <a:srgbClr val="FFFFFF"/>
              </a:buClr>
            </a:pPr>
            <a:r>
              <a:rPr lang="en">
                <a:solidFill>
                  <a:srgbClr val="FFFFFF"/>
                </a:solidFill>
              </a:rPr>
              <a:t>Independent practice with feedback</a:t>
            </a:r>
          </a:p>
          <a:p>
            <a:pPr marL="457200" lvl="0" indent="-228600">
              <a:lnSpc>
                <a:spcPct val="200000"/>
              </a:lnSpc>
              <a:spcBef>
                <a:spcPts val="0"/>
              </a:spcBef>
              <a:buClr>
                <a:srgbClr val="FFFFFF"/>
              </a:buClr>
            </a:pPr>
            <a:r>
              <a:rPr lang="en">
                <a:solidFill>
                  <a:srgbClr val="FFFFFF"/>
                </a:solidFill>
              </a:rPr>
              <a:t>Tasks broken into smaller steps</a:t>
            </a:r>
          </a:p>
        </p:txBody>
      </p:sp>
      <p:sp>
        <p:nvSpPr>
          <p:cNvPr id="120" name="Shape 120"/>
          <p:cNvSpPr txBox="1"/>
          <p:nvPr/>
        </p:nvSpPr>
        <p:spPr>
          <a:xfrm>
            <a:off x="311700" y="352800"/>
            <a:ext cx="8520599" cy="653999"/>
          </a:xfrm>
          <a:prstGeom prst="rect">
            <a:avLst/>
          </a:prstGeom>
          <a:noFill/>
          <a:ln w="38100" cap="flat" cmpd="sng">
            <a:solidFill>
              <a:srgbClr val="FF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a:solidFill>
                  <a:srgbClr val="FFFF00"/>
                </a:solidFill>
              </a:rPr>
              <a:t>Explicit Instruction</a:t>
            </a:r>
          </a:p>
        </p:txBody>
      </p:sp>
      <p:pic>
        <p:nvPicPr>
          <p:cNvPr id="121" name="Shape 121"/>
          <p:cNvPicPr preferRelativeResize="0"/>
          <p:nvPr/>
        </p:nvPicPr>
        <p:blipFill>
          <a:blip r:embed="rId3">
            <a:alphaModFix/>
          </a:blip>
          <a:stretch>
            <a:fillRect/>
          </a:stretch>
        </p:blipFill>
        <p:spPr>
          <a:xfrm>
            <a:off x="5810525" y="1198562"/>
            <a:ext cx="2552700" cy="332422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127" name="Shape 127"/>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128" name="Shape 128"/>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129" name="Shape 129"/>
          <p:cNvSpPr/>
          <p:nvPr/>
        </p:nvSpPr>
        <p:spPr>
          <a:xfrm rot="10800000">
            <a:off x="5059650" y="1634350"/>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2382725" y="687325"/>
            <a:ext cx="6761100" cy="1271700"/>
          </a:xfrm>
          <a:prstGeom prst="rect">
            <a:avLst/>
          </a:prstGeom>
          <a:noFill/>
          <a:ln w="38100" cap="flat" cmpd="sng">
            <a:solidFill>
              <a:srgbClr val="00FF00"/>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800"/>
              </a:spcAft>
              <a:buNone/>
            </a:pPr>
            <a:r>
              <a:rPr lang="en" sz="1200">
                <a:solidFill>
                  <a:srgbClr val="FFFFFF"/>
                </a:solidFill>
              </a:rPr>
              <a:t>The periodic table is about to get a little bit longer, thanks to the addition of four super-heavy elements.</a:t>
            </a:r>
          </a:p>
          <a:p>
            <a:pPr lvl="0" rtl="0">
              <a:lnSpc>
                <a:spcPct val="115000"/>
              </a:lnSpc>
              <a:spcBef>
                <a:spcPts val="0"/>
              </a:spcBef>
              <a:spcAft>
                <a:spcPts val="800"/>
              </a:spcAft>
              <a:buNone/>
            </a:pPr>
            <a:r>
              <a:rPr lang="en" sz="1200">
                <a:solidFill>
                  <a:srgbClr val="FFFFFF"/>
                </a:solidFill>
              </a:rPr>
              <a:t>The discoveries of elements 113, 115, 117 and 118 were confirmed last week by the International Union of Pure and Applied Chemistry. The group vets the man-made elements seeking a permanent spot on the chart that adorns chemistry classrooms around the world.</a:t>
            </a:r>
          </a:p>
        </p:txBody>
      </p:sp>
      <p:sp>
        <p:nvSpPr>
          <p:cNvPr id="135" name="Shape 135"/>
          <p:cNvSpPr txBox="1"/>
          <p:nvPr/>
        </p:nvSpPr>
        <p:spPr>
          <a:xfrm>
            <a:off x="0" y="0"/>
            <a:ext cx="9144000" cy="1007999"/>
          </a:xfrm>
          <a:prstGeom prst="rect">
            <a:avLst/>
          </a:prstGeom>
          <a:noFill/>
          <a:ln>
            <a:noFill/>
          </a:ln>
        </p:spPr>
        <p:txBody>
          <a:bodyPr lIns="91425" tIns="91425" rIns="91425" bIns="91425" anchor="ctr" anchorCtr="0">
            <a:noAutofit/>
          </a:bodyPr>
          <a:lstStyle/>
          <a:p>
            <a:pPr lvl="0" rtl="0">
              <a:spcBef>
                <a:spcPts val="0"/>
              </a:spcBef>
              <a:buNone/>
            </a:pPr>
            <a:r>
              <a:rPr lang="en" sz="2400">
                <a:solidFill>
                  <a:srgbClr val="FFFFFF"/>
                </a:solidFill>
              </a:rPr>
              <a:t>Four super-heavy elements to be added to the periodic table</a:t>
            </a:r>
          </a:p>
          <a:p>
            <a:pPr lvl="0" rtl="0">
              <a:spcBef>
                <a:spcPts val="0"/>
              </a:spcBef>
              <a:buNone/>
            </a:pPr>
            <a:r>
              <a:rPr lang="en" sz="1000">
                <a:solidFill>
                  <a:srgbClr val="FFFFFF"/>
                </a:solidFill>
              </a:rPr>
              <a:t>By Deborah Netburn, Los Angeles Times</a:t>
            </a:r>
          </a:p>
          <a:p>
            <a:pPr lvl="0" rtl="0">
              <a:spcBef>
                <a:spcPts val="0"/>
              </a:spcBef>
              <a:buNone/>
            </a:pPr>
            <a:r>
              <a:rPr lang="en" sz="1000">
                <a:solidFill>
                  <a:srgbClr val="FFFFFF"/>
                </a:solidFill>
              </a:rPr>
              <a:t>01.13.16</a:t>
            </a:r>
          </a:p>
        </p:txBody>
      </p:sp>
      <p:sp>
        <p:nvSpPr>
          <p:cNvPr id="136" name="Shape 136"/>
          <p:cNvSpPr txBox="1"/>
          <p:nvPr/>
        </p:nvSpPr>
        <p:spPr>
          <a:xfrm>
            <a:off x="2382725" y="2092973"/>
            <a:ext cx="6761100" cy="12717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800"/>
              </a:spcAft>
              <a:buNone/>
            </a:pPr>
            <a:r>
              <a:rPr lang="en" sz="1200">
                <a:solidFill>
                  <a:srgbClr val="FFFFFF"/>
                </a:solidFill>
              </a:rPr>
              <a:t>The periodic table is getting a little bit longer, thanks to the addition of four new elements.</a:t>
            </a:r>
          </a:p>
          <a:p>
            <a:pPr lvl="0" rtl="0">
              <a:lnSpc>
                <a:spcPct val="115000"/>
              </a:lnSpc>
              <a:spcBef>
                <a:spcPts val="0"/>
              </a:spcBef>
              <a:spcAft>
                <a:spcPts val="800"/>
              </a:spcAft>
              <a:buNone/>
            </a:pPr>
            <a:r>
              <a:rPr lang="en" sz="1200">
                <a:solidFill>
                  <a:srgbClr val="FFFFFF"/>
                </a:solidFill>
              </a:rPr>
              <a:t>The discoveries of elements 113, 115, 117 and 118 were confirmed last week by an international scientific group. The group makes sure that the newly discovered elements are real and deserve a permanent spot on the periodic table. The periodic table is a chart listing all the elements. It hangs in science classrooms around the world.</a:t>
            </a:r>
          </a:p>
        </p:txBody>
      </p:sp>
      <p:sp>
        <p:nvSpPr>
          <p:cNvPr id="137" name="Shape 137"/>
          <p:cNvSpPr txBox="1"/>
          <p:nvPr/>
        </p:nvSpPr>
        <p:spPr>
          <a:xfrm>
            <a:off x="2382900" y="3497900"/>
            <a:ext cx="6761100" cy="1569300"/>
          </a:xfrm>
          <a:prstGeom prst="rect">
            <a:avLst/>
          </a:prstGeom>
          <a:noFill/>
          <a:ln w="28575" cap="flat" cmpd="sng">
            <a:solidFill>
              <a:srgbClr val="9900FF"/>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800"/>
              </a:spcAft>
              <a:buNone/>
            </a:pPr>
            <a:r>
              <a:rPr lang="en" sz="1200">
                <a:solidFill>
                  <a:srgbClr val="FFFFFF"/>
                </a:solidFill>
              </a:rPr>
              <a:t>Scientists just discovered four new elements. Elements make up all matter. They cannot be separated into smaller things. </a:t>
            </a:r>
          </a:p>
          <a:p>
            <a:pPr lvl="0" rtl="0">
              <a:lnSpc>
                <a:spcPct val="115000"/>
              </a:lnSpc>
              <a:spcBef>
                <a:spcPts val="0"/>
              </a:spcBef>
              <a:spcAft>
                <a:spcPts val="800"/>
              </a:spcAft>
              <a:buNone/>
            </a:pPr>
            <a:r>
              <a:rPr lang="en" sz="1200">
                <a:solidFill>
                  <a:srgbClr val="FFFFFF"/>
                </a:solidFill>
              </a:rPr>
              <a:t>Elements are made up of atoms. Atoms are like building blocks. At the center of each atom is a nucleus. The nucleus is made up of small pieces. The pieces are called protons and neutrons. </a:t>
            </a:r>
          </a:p>
          <a:p>
            <a:pPr lvl="0" rtl="0">
              <a:lnSpc>
                <a:spcPct val="115000"/>
              </a:lnSpc>
              <a:spcBef>
                <a:spcPts val="0"/>
              </a:spcBef>
              <a:spcAft>
                <a:spcPts val="800"/>
              </a:spcAft>
              <a:buNone/>
            </a:pPr>
            <a:r>
              <a:rPr lang="en" sz="1200">
                <a:solidFill>
                  <a:srgbClr val="FFFFFF"/>
                </a:solidFill>
              </a:rPr>
              <a:t>The new elements are known as 113, 115, 117 and 118. A science group confirmed their finding last week. </a:t>
            </a:r>
          </a:p>
        </p:txBody>
      </p:sp>
      <p:sp>
        <p:nvSpPr>
          <p:cNvPr id="138" name="Shape 138"/>
          <p:cNvSpPr txBox="1"/>
          <p:nvPr/>
        </p:nvSpPr>
        <p:spPr>
          <a:xfrm>
            <a:off x="61275" y="4244575"/>
            <a:ext cx="2321400" cy="1007999"/>
          </a:xfrm>
          <a:prstGeom prst="rect">
            <a:avLst/>
          </a:prstGeom>
          <a:noFill/>
          <a:ln>
            <a:noFill/>
          </a:ln>
        </p:spPr>
        <p:txBody>
          <a:bodyPr lIns="91425" tIns="91425" rIns="91425" bIns="91425" anchor="ctr" anchorCtr="0">
            <a:noAutofit/>
          </a:bodyPr>
          <a:lstStyle/>
          <a:p>
            <a:pPr lvl="0" algn="ctr" rtl="0">
              <a:spcBef>
                <a:spcPts val="0"/>
              </a:spcBef>
              <a:buNone/>
            </a:pPr>
            <a:r>
              <a:rPr lang="en" sz="2250">
                <a:solidFill>
                  <a:srgbClr val="FFFFFF"/>
                </a:solidFill>
                <a:hlinkClick r:id="rId3"/>
              </a:rPr>
              <a:t>NEWSELA</a:t>
            </a:r>
          </a:p>
        </p:txBody>
      </p:sp>
      <p:pic>
        <p:nvPicPr>
          <p:cNvPr id="139" name="Shape 139"/>
          <p:cNvPicPr preferRelativeResize="0"/>
          <p:nvPr/>
        </p:nvPicPr>
        <p:blipFill>
          <a:blip r:embed="rId4">
            <a:alphaModFix/>
          </a:blip>
          <a:stretch>
            <a:fillRect/>
          </a:stretch>
        </p:blipFill>
        <p:spPr>
          <a:xfrm>
            <a:off x="61275" y="1904912"/>
            <a:ext cx="2194574" cy="164782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311700" y="1987550"/>
            <a:ext cx="8520599" cy="2267700"/>
          </a:xfrm>
          <a:prstGeom prst="rect">
            <a:avLst/>
          </a:prstGeom>
        </p:spPr>
        <p:txBody>
          <a:bodyPr lIns="91425" tIns="91425" rIns="91425" bIns="91425" anchor="t" anchorCtr="0">
            <a:noAutofit/>
          </a:bodyPr>
          <a:lstStyle/>
          <a:p>
            <a:pPr marL="457200" lvl="0" indent="-457200" algn="ctr" rtl="0">
              <a:lnSpc>
                <a:spcPct val="100000"/>
              </a:lnSpc>
              <a:spcBef>
                <a:spcPts val="0"/>
              </a:spcBef>
              <a:spcAft>
                <a:spcPts val="0"/>
              </a:spcAft>
              <a:buClr>
                <a:schemeClr val="dk1"/>
              </a:buClr>
              <a:buSzPct val="100000"/>
              <a:buChar char="●"/>
            </a:pPr>
            <a:r>
              <a:rPr lang="en" sz="3600" b="1" u="sng">
                <a:solidFill>
                  <a:srgbClr val="00FFFF"/>
                </a:solidFill>
                <a:hlinkClick r:id="rId3"/>
              </a:rPr>
              <a:t>ReadWorks</a:t>
            </a:r>
          </a:p>
          <a:p>
            <a:pPr marL="457200" lvl="0" indent="-457200" algn="ctr" rtl="0">
              <a:lnSpc>
                <a:spcPct val="100000"/>
              </a:lnSpc>
              <a:spcBef>
                <a:spcPts val="600"/>
              </a:spcBef>
              <a:spcAft>
                <a:spcPts val="0"/>
              </a:spcAft>
              <a:buClr>
                <a:schemeClr val="dk1"/>
              </a:buClr>
              <a:buSzPct val="100000"/>
              <a:buChar char="●"/>
            </a:pPr>
            <a:r>
              <a:rPr lang="en" sz="3600" b="1" u="sng">
                <a:solidFill>
                  <a:srgbClr val="00FFFF"/>
                </a:solidFill>
                <a:hlinkClick r:id="rId4"/>
              </a:rPr>
              <a:t>TweenTribune</a:t>
            </a:r>
          </a:p>
          <a:p>
            <a:pPr marL="457200" lvl="0" indent="-457200" algn="ctr" rtl="0">
              <a:lnSpc>
                <a:spcPct val="100000"/>
              </a:lnSpc>
              <a:spcBef>
                <a:spcPts val="600"/>
              </a:spcBef>
              <a:spcAft>
                <a:spcPts val="0"/>
              </a:spcAft>
              <a:buClr>
                <a:schemeClr val="dk1"/>
              </a:buClr>
              <a:buSzPct val="100000"/>
              <a:buChar char="●"/>
            </a:pPr>
            <a:r>
              <a:rPr lang="en" sz="3600" b="1" u="sng">
                <a:solidFill>
                  <a:srgbClr val="00FFFF"/>
                </a:solidFill>
                <a:hlinkClick r:id="rId5"/>
              </a:rPr>
              <a:t>Newsela</a:t>
            </a:r>
          </a:p>
          <a:p>
            <a:pPr lvl="0">
              <a:spcBef>
                <a:spcPts val="0"/>
              </a:spcBef>
              <a:buNone/>
            </a:pPr>
            <a:endParaRPr/>
          </a:p>
        </p:txBody>
      </p:sp>
      <p:sp>
        <p:nvSpPr>
          <p:cNvPr id="145" name="Shape 145"/>
          <p:cNvSpPr txBox="1"/>
          <p:nvPr/>
        </p:nvSpPr>
        <p:spPr>
          <a:xfrm>
            <a:off x="162400" y="352800"/>
            <a:ext cx="8769299" cy="778800"/>
          </a:xfrm>
          <a:prstGeom prst="rect">
            <a:avLst/>
          </a:prstGeom>
          <a:noFill/>
          <a:ln w="38100" cap="flat" cmpd="sng">
            <a:solidFill>
              <a:srgbClr val="FF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a:solidFill>
                  <a:srgbClr val="FFFF00"/>
                </a:solidFill>
              </a:rPr>
              <a:t>Authentic, Nonfiction Leveled Passages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151" name="Shape 151"/>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152" name="Shape 152"/>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153" name="Shape 153"/>
          <p:cNvSpPr/>
          <p:nvPr/>
        </p:nvSpPr>
        <p:spPr>
          <a:xfrm>
            <a:off x="5882400" y="205212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54" name="Shape 154"/>
          <p:cNvSpPr/>
          <p:nvPr/>
        </p:nvSpPr>
        <p:spPr>
          <a:xfrm rot="10800000">
            <a:off x="7876125" y="103497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rtl="0">
              <a:spcBef>
                <a:spcPts val="0"/>
              </a:spcBef>
              <a:buNone/>
            </a:pPr>
            <a:r>
              <a:rPr lang="en">
                <a:solidFill>
                  <a:srgbClr val="FFFF00"/>
                </a:solidFill>
              </a:rPr>
              <a:t>Reading Programs </a:t>
            </a:r>
          </a:p>
          <a:p>
            <a:pPr lvl="0" algn="ctr">
              <a:spcBef>
                <a:spcPts val="0"/>
              </a:spcBef>
              <a:buNone/>
            </a:pPr>
            <a:r>
              <a:rPr lang="en">
                <a:solidFill>
                  <a:srgbClr val="FFFF00"/>
                </a:solidFill>
              </a:rPr>
              <a:t>Available for Check-out</a:t>
            </a:r>
            <a:r>
              <a:rPr lang="en"/>
              <a:t> </a:t>
            </a:r>
          </a:p>
        </p:txBody>
      </p:sp>
      <p:sp>
        <p:nvSpPr>
          <p:cNvPr id="160" name="Shape 160"/>
          <p:cNvSpPr txBox="1">
            <a:spLocks noGrp="1"/>
          </p:cNvSpPr>
          <p:nvPr>
            <p:ph type="body" idx="1"/>
          </p:nvPr>
        </p:nvSpPr>
        <p:spPr>
          <a:xfrm>
            <a:off x="311700" y="2528150"/>
            <a:ext cx="8520599" cy="976199"/>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https://www.ttac.vt.edu/Resources/Literacy_PDF_Files/literacyprograms_PDF.pdf</a:t>
            </a:r>
          </a:p>
          <a:p>
            <a:pPr lvl="0">
              <a:spcBef>
                <a:spcPts val="0"/>
              </a:spcBef>
              <a:buNone/>
            </a:pPr>
            <a:endParaRPr b="1"/>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311700" y="0"/>
            <a:ext cx="8520599" cy="4811100"/>
          </a:xfrm>
          <a:prstGeom prst="rect">
            <a:avLst/>
          </a:prstGeom>
        </p:spPr>
        <p:txBody>
          <a:bodyPr lIns="91425" tIns="91425" rIns="91425" bIns="91425" anchor="t" anchorCtr="0">
            <a:noAutofit/>
          </a:bodyPr>
          <a:lstStyle/>
          <a:p>
            <a:pPr lvl="0" rtl="0">
              <a:lnSpc>
                <a:spcPct val="100000"/>
              </a:lnSpc>
              <a:spcBef>
                <a:spcPts val="600"/>
              </a:spcBef>
              <a:spcAft>
                <a:spcPts val="0"/>
              </a:spcAft>
              <a:buNone/>
            </a:pPr>
            <a:endParaRPr sz="3000">
              <a:solidFill>
                <a:srgbClr val="FF0000"/>
              </a:solidFill>
            </a:endParaRPr>
          </a:p>
          <a:p>
            <a:pPr lvl="0" algn="ctr" rtl="0">
              <a:lnSpc>
                <a:spcPct val="100000"/>
              </a:lnSpc>
              <a:spcBef>
                <a:spcPts val="600"/>
              </a:spcBef>
              <a:spcAft>
                <a:spcPts val="0"/>
              </a:spcAft>
              <a:buNone/>
            </a:pPr>
            <a:endParaRPr sz="900">
              <a:solidFill>
                <a:schemeClr val="dk1"/>
              </a:solidFill>
            </a:endParaRPr>
          </a:p>
          <a:p>
            <a:pPr lvl="0" algn="ctr" rtl="0">
              <a:lnSpc>
                <a:spcPct val="100000"/>
              </a:lnSpc>
              <a:spcBef>
                <a:spcPts val="600"/>
              </a:spcBef>
              <a:spcAft>
                <a:spcPts val="0"/>
              </a:spcAft>
              <a:buNone/>
            </a:pPr>
            <a:endParaRPr sz="800">
              <a:solidFill>
                <a:schemeClr val="dk1"/>
              </a:solidFill>
            </a:endParaRPr>
          </a:p>
          <a:p>
            <a:pPr lvl="0" algn="ctr" rtl="0">
              <a:lnSpc>
                <a:spcPct val="100000"/>
              </a:lnSpc>
              <a:spcBef>
                <a:spcPts val="600"/>
              </a:spcBef>
              <a:spcAft>
                <a:spcPts val="0"/>
              </a:spcAft>
              <a:buNone/>
            </a:pPr>
            <a:r>
              <a:rPr lang="en" sz="2400">
                <a:solidFill>
                  <a:schemeClr val="dk1"/>
                </a:solidFill>
              </a:rPr>
              <a:t>Accessible Instructional Materials </a:t>
            </a:r>
          </a:p>
          <a:p>
            <a:pPr lvl="0" algn="ctr" rtl="0">
              <a:lnSpc>
                <a:spcPct val="100000"/>
              </a:lnSpc>
              <a:spcBef>
                <a:spcPts val="600"/>
              </a:spcBef>
              <a:spcAft>
                <a:spcPts val="0"/>
              </a:spcAft>
              <a:buNone/>
            </a:pPr>
            <a:r>
              <a:rPr lang="en">
                <a:solidFill>
                  <a:srgbClr val="FF9900"/>
                </a:solidFill>
              </a:rPr>
              <a:t>Free accessible textbooks &amp; other reading materials to eligible K-12 students with IEP’s in VA (not through third party like Amazon though) </a:t>
            </a:r>
          </a:p>
          <a:p>
            <a:pPr lvl="0" rtl="0">
              <a:lnSpc>
                <a:spcPct val="100000"/>
              </a:lnSpc>
              <a:spcBef>
                <a:spcPts val="600"/>
              </a:spcBef>
              <a:spcAft>
                <a:spcPts val="0"/>
              </a:spcAft>
              <a:buNone/>
            </a:pPr>
            <a:endParaRPr sz="3000">
              <a:solidFill>
                <a:srgbClr val="FF0000"/>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l" rtl="0">
              <a:lnSpc>
                <a:spcPct val="100000"/>
              </a:lnSpc>
              <a:spcBef>
                <a:spcPts val="600"/>
              </a:spcBef>
              <a:spcAft>
                <a:spcPts val="0"/>
              </a:spcAft>
              <a:buNone/>
            </a:pPr>
            <a:endParaRPr sz="800">
              <a:solidFill>
                <a:srgbClr val="EFEFEF"/>
              </a:solidFill>
            </a:endParaRPr>
          </a:p>
          <a:p>
            <a:pPr lvl="0" algn="ctr" rtl="0">
              <a:lnSpc>
                <a:spcPct val="100000"/>
              </a:lnSpc>
              <a:spcBef>
                <a:spcPts val="600"/>
              </a:spcBef>
              <a:spcAft>
                <a:spcPts val="0"/>
              </a:spcAft>
              <a:buNone/>
            </a:pPr>
            <a:r>
              <a:rPr lang="en" u="sng">
                <a:solidFill>
                  <a:srgbClr val="00FFFF"/>
                </a:solidFill>
                <a:hlinkClick r:id="rId3"/>
              </a:rPr>
              <a:t>AIM-VA</a:t>
            </a:r>
            <a:r>
              <a:rPr lang="en" u="sng">
                <a:solidFill>
                  <a:srgbClr val="0000FF"/>
                </a:solidFill>
                <a:hlinkClick r:id="rId3"/>
              </a:rPr>
              <a:t> </a:t>
            </a:r>
          </a:p>
          <a:p>
            <a:pPr lvl="0" algn="l" rtl="0">
              <a:lnSpc>
                <a:spcPct val="100000"/>
              </a:lnSpc>
              <a:spcBef>
                <a:spcPts val="600"/>
              </a:spcBef>
              <a:spcAft>
                <a:spcPts val="0"/>
              </a:spcAft>
              <a:buNone/>
            </a:pPr>
            <a:endParaRPr>
              <a:solidFill>
                <a:srgbClr val="FFFF00"/>
              </a:solidFill>
            </a:endParaRPr>
          </a:p>
          <a:p>
            <a:pPr lvl="0">
              <a:spcBef>
                <a:spcPts val="0"/>
              </a:spcBef>
              <a:buNone/>
            </a:pPr>
            <a:endParaRPr/>
          </a:p>
        </p:txBody>
      </p:sp>
      <p:pic>
        <p:nvPicPr>
          <p:cNvPr id="166" name="Shape 166"/>
          <p:cNvPicPr preferRelativeResize="0"/>
          <p:nvPr/>
        </p:nvPicPr>
        <p:blipFill>
          <a:blip r:embed="rId4">
            <a:alphaModFix/>
          </a:blip>
          <a:stretch>
            <a:fillRect/>
          </a:stretch>
        </p:blipFill>
        <p:spPr>
          <a:xfrm>
            <a:off x="3559712" y="2330275"/>
            <a:ext cx="2024575" cy="2195974"/>
          </a:xfrm>
          <a:prstGeom prst="rect">
            <a:avLst/>
          </a:prstGeom>
          <a:noFill/>
          <a:ln>
            <a:noFill/>
          </a:ln>
        </p:spPr>
      </p:pic>
      <p:pic>
        <p:nvPicPr>
          <p:cNvPr id="167" name="Shape 167"/>
          <p:cNvPicPr preferRelativeResize="0"/>
          <p:nvPr/>
        </p:nvPicPr>
        <p:blipFill>
          <a:blip r:embed="rId5">
            <a:alphaModFix/>
          </a:blip>
          <a:stretch>
            <a:fillRect/>
          </a:stretch>
        </p:blipFill>
        <p:spPr>
          <a:xfrm>
            <a:off x="3581358" y="175645"/>
            <a:ext cx="1981275" cy="660425"/>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0" y="1032500"/>
            <a:ext cx="8979899" cy="4025699"/>
          </a:xfrm>
          <a:prstGeom prst="rect">
            <a:avLst/>
          </a:prstGeom>
          <a:noFill/>
          <a:ln>
            <a:noFill/>
          </a:ln>
        </p:spPr>
        <p:txBody>
          <a:bodyPr lIns="91425" tIns="91425" rIns="91425" bIns="91425" anchor="ctr" anchorCtr="0">
            <a:noAutofit/>
          </a:bodyPr>
          <a:lstStyle/>
          <a:p>
            <a:pPr lvl="0" algn="ctr" rtl="0">
              <a:spcBef>
                <a:spcPts val="600"/>
              </a:spcBef>
              <a:buNone/>
            </a:pPr>
            <a:endParaRPr sz="1200">
              <a:solidFill>
                <a:srgbClr val="FFFF00"/>
              </a:solidFill>
            </a:endParaRPr>
          </a:p>
          <a:p>
            <a:pPr lvl="0" algn="ctr" rtl="0">
              <a:spcBef>
                <a:spcPts val="600"/>
              </a:spcBef>
              <a:buNone/>
            </a:pPr>
            <a:endParaRPr>
              <a:solidFill>
                <a:srgbClr val="FFFF00"/>
              </a:solidFill>
            </a:endParaRPr>
          </a:p>
          <a:p>
            <a:pPr lvl="0" algn="ctr" rtl="0">
              <a:spcBef>
                <a:spcPts val="600"/>
              </a:spcBef>
              <a:buNone/>
            </a:pPr>
            <a:endParaRPr>
              <a:solidFill>
                <a:srgbClr val="FF0000"/>
              </a:solidFill>
            </a:endParaRPr>
          </a:p>
          <a:p>
            <a:pPr lvl="0" algn="ctr" rtl="0">
              <a:spcBef>
                <a:spcPts val="600"/>
              </a:spcBef>
              <a:buNone/>
            </a:pPr>
            <a:endParaRPr sz="1800">
              <a:solidFill>
                <a:schemeClr val="dk1"/>
              </a:solidFill>
            </a:endParaRPr>
          </a:p>
          <a:p>
            <a:pPr lvl="0" algn="ctr" rtl="0">
              <a:spcBef>
                <a:spcPts val="600"/>
              </a:spcBef>
              <a:buNone/>
            </a:pPr>
            <a:r>
              <a:rPr lang="en" sz="1800">
                <a:solidFill>
                  <a:schemeClr val="dk1"/>
                </a:solidFill>
              </a:rPr>
              <a:t>Bookshare is an online library that makes print material available for people with print disabilities.   </a:t>
            </a:r>
          </a:p>
          <a:p>
            <a:pPr lvl="0" algn="ctr" rtl="0">
              <a:spcBef>
                <a:spcPts val="600"/>
              </a:spcBef>
              <a:buNone/>
            </a:pPr>
            <a:r>
              <a:rPr lang="en" sz="1800">
                <a:solidFill>
                  <a:schemeClr val="dk1"/>
                </a:solidFill>
              </a:rPr>
              <a:t>Bookshare &amp; AIM-VA have created a collaborative partnership to offer greater access to electronic instructional materials.  </a:t>
            </a:r>
          </a:p>
          <a:p>
            <a:pPr lvl="0" algn="ctr" rtl="0">
              <a:spcBef>
                <a:spcPts val="600"/>
              </a:spcBef>
              <a:buNone/>
            </a:pPr>
            <a:endParaRPr sz="1000">
              <a:solidFill>
                <a:schemeClr val="dk1"/>
              </a:solidFill>
            </a:endParaRPr>
          </a:p>
          <a:p>
            <a:pPr marL="457200" lvl="0" indent="-342900" rtl="0">
              <a:spcBef>
                <a:spcPts val="600"/>
              </a:spcBef>
              <a:buClr>
                <a:srgbClr val="FF9900"/>
              </a:buClr>
              <a:buSzPct val="100000"/>
            </a:pPr>
            <a:r>
              <a:rPr lang="en" sz="1800">
                <a:solidFill>
                  <a:srgbClr val="FF9900"/>
                </a:solidFill>
              </a:rPr>
              <a:t>internet archives with over 3 million DAISY files</a:t>
            </a:r>
          </a:p>
          <a:p>
            <a:pPr marL="457200" lvl="0" indent="-342900" rtl="0">
              <a:spcBef>
                <a:spcPts val="600"/>
              </a:spcBef>
              <a:buClr>
                <a:srgbClr val="FF9900"/>
              </a:buClr>
              <a:buSzPct val="100000"/>
            </a:pPr>
            <a:r>
              <a:rPr lang="en" sz="1800">
                <a:solidFill>
                  <a:srgbClr val="FF9900"/>
                </a:solidFill>
              </a:rPr>
              <a:t>daily updates from newspapers and magazines</a:t>
            </a:r>
          </a:p>
          <a:p>
            <a:pPr marL="457200" lvl="0" indent="-342900" rtl="0">
              <a:spcBef>
                <a:spcPts val="600"/>
              </a:spcBef>
              <a:buClr>
                <a:srgbClr val="FF9900"/>
              </a:buClr>
              <a:buSzPct val="100000"/>
            </a:pPr>
            <a:r>
              <a:rPr lang="en" sz="1800" i="1">
                <a:solidFill>
                  <a:srgbClr val="FF9900"/>
                </a:solidFill>
              </a:rPr>
              <a:t>ability to read on a portable device (third party app - Read2Go)</a:t>
            </a:r>
          </a:p>
          <a:p>
            <a:pPr marL="457200" lvl="0" indent="-342900" rtl="0">
              <a:spcBef>
                <a:spcPts val="600"/>
              </a:spcBef>
              <a:buClr>
                <a:srgbClr val="FF9900"/>
              </a:buClr>
              <a:buSzPct val="100000"/>
            </a:pPr>
            <a:r>
              <a:rPr lang="en" sz="1800">
                <a:solidFill>
                  <a:srgbClr val="FF9900"/>
                </a:solidFill>
              </a:rPr>
              <a:t>unlimited book downloads</a:t>
            </a:r>
          </a:p>
          <a:p>
            <a:pPr lvl="0" algn="ctr" rtl="0">
              <a:spcBef>
                <a:spcPts val="600"/>
              </a:spcBef>
              <a:buNone/>
            </a:pPr>
            <a:endParaRPr sz="1800">
              <a:solidFill>
                <a:srgbClr val="FF9900"/>
              </a:solidFill>
            </a:endParaRPr>
          </a:p>
          <a:p>
            <a:pPr lvl="0" algn="ctr" rtl="0">
              <a:spcBef>
                <a:spcPts val="600"/>
              </a:spcBef>
              <a:buNone/>
            </a:pPr>
            <a:r>
              <a:rPr lang="en" sz="1800" b="1" u="sng">
                <a:solidFill>
                  <a:srgbClr val="00FFFF"/>
                </a:solidFill>
                <a:hlinkClick r:id="rId3"/>
              </a:rPr>
              <a:t>Bookshare</a:t>
            </a:r>
            <a:r>
              <a:rPr lang="en" sz="1800">
                <a:solidFill>
                  <a:srgbClr val="FFFF00"/>
                </a:solidFill>
              </a:rPr>
              <a:t> </a:t>
            </a:r>
          </a:p>
          <a:p>
            <a:pPr lvl="0" rtl="0">
              <a:spcBef>
                <a:spcPts val="600"/>
              </a:spcBef>
              <a:buNone/>
            </a:pPr>
            <a:endParaRPr>
              <a:solidFill>
                <a:srgbClr val="333333"/>
              </a:solidFill>
            </a:endParaRPr>
          </a:p>
          <a:p>
            <a:pPr lvl="0" rtl="0">
              <a:spcBef>
                <a:spcPts val="600"/>
              </a:spcBef>
              <a:buNone/>
            </a:pPr>
            <a:endParaRPr>
              <a:solidFill>
                <a:srgbClr val="333333"/>
              </a:solidFill>
            </a:endParaRPr>
          </a:p>
          <a:p>
            <a:pPr lvl="0" rtl="0">
              <a:lnSpc>
                <a:spcPct val="171428"/>
              </a:lnSpc>
              <a:spcBef>
                <a:spcPts val="0"/>
              </a:spcBef>
              <a:spcAft>
                <a:spcPts val="800"/>
              </a:spcAft>
              <a:buNone/>
            </a:pPr>
            <a:endParaRPr>
              <a:solidFill>
                <a:srgbClr val="333333"/>
              </a:solidFill>
            </a:endParaRPr>
          </a:p>
          <a:p>
            <a:pPr lvl="0" rtl="0">
              <a:spcBef>
                <a:spcPts val="600"/>
              </a:spcBef>
              <a:buNone/>
            </a:pPr>
            <a:endParaRPr>
              <a:solidFill>
                <a:srgbClr val="333333"/>
              </a:solidFill>
            </a:endParaRPr>
          </a:p>
        </p:txBody>
      </p:sp>
      <p:pic>
        <p:nvPicPr>
          <p:cNvPr id="173" name="Shape 173"/>
          <p:cNvPicPr preferRelativeResize="0"/>
          <p:nvPr/>
        </p:nvPicPr>
        <p:blipFill>
          <a:blip r:embed="rId4">
            <a:alphaModFix/>
          </a:blip>
          <a:stretch>
            <a:fillRect/>
          </a:stretch>
        </p:blipFill>
        <p:spPr>
          <a:xfrm>
            <a:off x="2937525" y="257174"/>
            <a:ext cx="3208449" cy="839500"/>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08200"/>
            <a:ext cx="8520599" cy="572699"/>
          </a:xfrm>
          <a:prstGeom prst="rect">
            <a:avLst/>
          </a:prstGeom>
        </p:spPr>
        <p:txBody>
          <a:bodyPr lIns="91425" tIns="91425" rIns="91425" bIns="91425" anchor="t" anchorCtr="0">
            <a:noAutofit/>
          </a:bodyPr>
          <a:lstStyle/>
          <a:p>
            <a:pPr marL="457200" lvl="0" indent="0" algn="ctr" rtl="0">
              <a:spcBef>
                <a:spcPts val="0"/>
              </a:spcBef>
              <a:buNone/>
            </a:pPr>
            <a:r>
              <a:rPr lang="en" sz="4800" b="1">
                <a:solidFill>
                  <a:srgbClr val="FFFF00"/>
                </a:solidFill>
              </a:rPr>
              <a:t>Read2Go App</a:t>
            </a:r>
          </a:p>
          <a:p>
            <a:pPr lvl="0">
              <a:spcBef>
                <a:spcPts val="0"/>
              </a:spcBef>
              <a:buNone/>
            </a:pPr>
            <a:endParaRPr/>
          </a:p>
        </p:txBody>
      </p:sp>
      <p:sp>
        <p:nvSpPr>
          <p:cNvPr id="179" name="Shape 179"/>
          <p:cNvSpPr txBox="1">
            <a:spLocks noGrp="1"/>
          </p:cNvSpPr>
          <p:nvPr>
            <p:ph type="body" idx="1"/>
          </p:nvPr>
        </p:nvSpPr>
        <p:spPr>
          <a:xfrm>
            <a:off x="87450" y="1131750"/>
            <a:ext cx="8956500" cy="34370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solidFill>
                  <a:srgbClr val="FF9900"/>
                </a:solidFill>
              </a:rPr>
              <a:t>The most accessible e-book reader app for individuals with print disabilities and it works with Bookshare.</a:t>
            </a:r>
          </a:p>
          <a:p>
            <a:pPr lvl="0" algn="ctr" rtl="0">
              <a:lnSpc>
                <a:spcPct val="100000"/>
              </a:lnSpc>
              <a:spcBef>
                <a:spcPts val="0"/>
              </a:spcBef>
              <a:spcAft>
                <a:spcPts val="0"/>
              </a:spcAft>
              <a:buNone/>
            </a:pPr>
            <a:r>
              <a:rPr lang="en" sz="2400">
                <a:solidFill>
                  <a:srgbClr val="FF9900"/>
                </a:solidFill>
              </a:rPr>
              <a:t>$19.99</a:t>
            </a:r>
          </a:p>
          <a:p>
            <a:pPr lvl="0">
              <a:spcBef>
                <a:spcPts val="0"/>
              </a:spcBef>
              <a:buNone/>
            </a:pPr>
            <a:endParaRPr/>
          </a:p>
        </p:txBody>
      </p:sp>
      <p:pic>
        <p:nvPicPr>
          <p:cNvPr id="180" name="Shape 180"/>
          <p:cNvPicPr preferRelativeResize="0"/>
          <p:nvPr/>
        </p:nvPicPr>
        <p:blipFill>
          <a:blip r:embed="rId3">
            <a:alphaModFix/>
          </a:blip>
          <a:stretch>
            <a:fillRect/>
          </a:stretch>
        </p:blipFill>
        <p:spPr>
          <a:xfrm>
            <a:off x="1777450" y="2460944"/>
            <a:ext cx="1865300" cy="2076550"/>
          </a:xfrm>
          <a:prstGeom prst="rect">
            <a:avLst/>
          </a:prstGeom>
          <a:noFill/>
          <a:ln>
            <a:noFill/>
          </a:ln>
        </p:spPr>
      </p:pic>
      <p:sp>
        <p:nvSpPr>
          <p:cNvPr id="181" name="Shape 181">
            <a:hlinkClick r:id="rId4"/>
          </p:cNvPr>
          <p:cNvSpPr/>
          <p:nvPr/>
        </p:nvSpPr>
        <p:spPr>
          <a:xfrm>
            <a:off x="4928025" y="2404425"/>
            <a:ext cx="3094149" cy="2320599"/>
          </a:xfrm>
          <a:prstGeom prst="rect">
            <a:avLst/>
          </a:prstGeom>
          <a:blipFill>
            <a:blip r:embed="rId5">
              <a:alphaModFix/>
            </a:blip>
            <a:stretch>
              <a:fillRect/>
            </a:stretch>
          </a:blipFill>
          <a:ln>
            <a:noFill/>
          </a:ln>
        </p:spPr>
      </p:sp>
      <p:sp>
        <p:nvSpPr>
          <p:cNvPr id="182" name="Shape 182"/>
          <p:cNvSpPr txBox="1"/>
          <p:nvPr/>
        </p:nvSpPr>
        <p:spPr>
          <a:xfrm>
            <a:off x="1636425" y="4725025"/>
            <a:ext cx="6183599" cy="416399"/>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rgbClr val="00FFFF"/>
                </a:solidFill>
              </a:rPr>
              <a:t>https://www.youtube.com/watch?v=kcQOmPDjw9g</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311700" y="1331625"/>
            <a:ext cx="8520599" cy="32373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a:solidFill>
                  <a:schemeClr val="dk1"/>
                </a:solidFill>
              </a:rPr>
              <a:t>Accessible reading materials for students with print disabilities because of a visual impairment, learning disability, or other physical impairment.  Qualified students with IEP have state-funded access.</a:t>
            </a:r>
          </a:p>
          <a:p>
            <a:pPr lvl="0" algn="ctr" rtl="0">
              <a:lnSpc>
                <a:spcPct val="100000"/>
              </a:lnSpc>
              <a:spcBef>
                <a:spcPts val="600"/>
              </a:spcBef>
              <a:spcAft>
                <a:spcPts val="0"/>
              </a:spcAft>
              <a:buNone/>
            </a:pPr>
            <a:endParaRPr>
              <a:solidFill>
                <a:schemeClr val="dk1"/>
              </a:solidFill>
            </a:endParaRPr>
          </a:p>
          <a:p>
            <a:pPr marL="457200" lvl="0" indent="-342900" rtl="0">
              <a:lnSpc>
                <a:spcPct val="100000"/>
              </a:lnSpc>
              <a:spcBef>
                <a:spcPts val="600"/>
              </a:spcBef>
              <a:spcAft>
                <a:spcPts val="0"/>
              </a:spcAft>
              <a:buClr>
                <a:srgbClr val="FF9900"/>
              </a:buClr>
              <a:buSzPct val="100000"/>
            </a:pPr>
            <a:r>
              <a:rPr lang="en">
                <a:solidFill>
                  <a:srgbClr val="FF9900"/>
                </a:solidFill>
              </a:rPr>
              <a:t>ability to use the </a:t>
            </a:r>
            <a:r>
              <a:rPr lang="en" i="1">
                <a:solidFill>
                  <a:srgbClr val="FF9900"/>
                </a:solidFill>
              </a:rPr>
              <a:t>free Learning Ally Audio App </a:t>
            </a:r>
            <a:r>
              <a:rPr lang="en">
                <a:solidFill>
                  <a:srgbClr val="FF9900"/>
                </a:solidFill>
              </a:rPr>
              <a:t>(iOS &amp; Android)</a:t>
            </a:r>
          </a:p>
          <a:p>
            <a:pPr marL="457200" lvl="0" indent="-342900" rtl="0">
              <a:lnSpc>
                <a:spcPct val="100000"/>
              </a:lnSpc>
              <a:spcBef>
                <a:spcPts val="600"/>
              </a:spcBef>
              <a:spcAft>
                <a:spcPts val="0"/>
              </a:spcAft>
              <a:buClr>
                <a:srgbClr val="FF9900"/>
              </a:buClr>
              <a:buSzPct val="100000"/>
            </a:pPr>
            <a:r>
              <a:rPr lang="en">
                <a:solidFill>
                  <a:srgbClr val="FF9900"/>
                </a:solidFill>
              </a:rPr>
              <a:t>over 80,000 titles available</a:t>
            </a:r>
          </a:p>
          <a:p>
            <a:pPr marL="457200" lvl="0" indent="-342900" rtl="0">
              <a:lnSpc>
                <a:spcPct val="100000"/>
              </a:lnSpc>
              <a:spcBef>
                <a:spcPts val="600"/>
              </a:spcBef>
              <a:spcAft>
                <a:spcPts val="0"/>
              </a:spcAft>
              <a:buClr>
                <a:srgbClr val="FF9900"/>
              </a:buClr>
              <a:buSzPct val="100000"/>
            </a:pPr>
            <a:r>
              <a:rPr lang="en">
                <a:solidFill>
                  <a:srgbClr val="FF9900"/>
                </a:solidFill>
              </a:rPr>
              <a:t>ability to use access accounts at school, home and on-the-go</a:t>
            </a:r>
          </a:p>
          <a:p>
            <a:pPr marL="457200" lvl="0" indent="-342900" rtl="0">
              <a:lnSpc>
                <a:spcPct val="100000"/>
              </a:lnSpc>
              <a:spcBef>
                <a:spcPts val="600"/>
              </a:spcBef>
              <a:spcAft>
                <a:spcPts val="0"/>
              </a:spcAft>
              <a:buClr>
                <a:srgbClr val="FF9900"/>
              </a:buClr>
              <a:buSzPct val="100000"/>
            </a:pPr>
            <a:r>
              <a:rPr lang="en">
                <a:solidFill>
                  <a:srgbClr val="FF9900"/>
                </a:solidFill>
              </a:rPr>
              <a:t>unlimited downloadable books</a:t>
            </a:r>
          </a:p>
          <a:p>
            <a:pPr marL="457200" lvl="0" indent="-342900" rtl="0">
              <a:lnSpc>
                <a:spcPct val="100000"/>
              </a:lnSpc>
              <a:spcBef>
                <a:spcPts val="600"/>
              </a:spcBef>
              <a:spcAft>
                <a:spcPts val="0"/>
              </a:spcAft>
              <a:buClr>
                <a:srgbClr val="FF9900"/>
              </a:buClr>
              <a:buSzPct val="100000"/>
            </a:pPr>
            <a:r>
              <a:rPr lang="en">
                <a:solidFill>
                  <a:srgbClr val="FF9900"/>
                </a:solidFill>
              </a:rPr>
              <a:t>access to free book playback software</a:t>
            </a:r>
          </a:p>
          <a:p>
            <a:pPr marL="457200" lvl="0" indent="-342900" rtl="0">
              <a:lnSpc>
                <a:spcPct val="100000"/>
              </a:lnSpc>
              <a:spcBef>
                <a:spcPts val="600"/>
              </a:spcBef>
              <a:spcAft>
                <a:spcPts val="0"/>
              </a:spcAft>
              <a:buClr>
                <a:srgbClr val="FF9900"/>
              </a:buClr>
              <a:buSzPct val="225000"/>
            </a:pPr>
            <a:r>
              <a:rPr lang="en">
                <a:solidFill>
                  <a:srgbClr val="FF9900"/>
                </a:solidFill>
              </a:rPr>
              <a:t>access to growing list of VOICEtext books with visible, synced text highlighted at the sentence level</a:t>
            </a:r>
          </a:p>
          <a:p>
            <a:pPr lvl="0" algn="ctr" rtl="0">
              <a:lnSpc>
                <a:spcPct val="100000"/>
              </a:lnSpc>
              <a:spcBef>
                <a:spcPts val="600"/>
              </a:spcBef>
              <a:spcAft>
                <a:spcPts val="0"/>
              </a:spcAft>
              <a:buNone/>
            </a:pPr>
            <a:r>
              <a:rPr lang="en" u="sng">
                <a:solidFill>
                  <a:srgbClr val="00FFFF"/>
                </a:solidFill>
                <a:hlinkClick r:id="rId3"/>
              </a:rPr>
              <a:t>Learning Ally</a:t>
            </a:r>
          </a:p>
          <a:p>
            <a:pPr lvl="0">
              <a:spcBef>
                <a:spcPts val="0"/>
              </a:spcBef>
              <a:buNone/>
            </a:pPr>
            <a:endParaRPr/>
          </a:p>
        </p:txBody>
      </p:sp>
      <p:pic>
        <p:nvPicPr>
          <p:cNvPr id="188" name="Shape 188"/>
          <p:cNvPicPr preferRelativeResize="0"/>
          <p:nvPr/>
        </p:nvPicPr>
        <p:blipFill>
          <a:blip r:embed="rId4">
            <a:alphaModFix amt="99000"/>
          </a:blip>
          <a:stretch>
            <a:fillRect/>
          </a:stretch>
        </p:blipFill>
        <p:spPr>
          <a:xfrm>
            <a:off x="2359050" y="169875"/>
            <a:ext cx="4425894" cy="98999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290675" y="875100"/>
            <a:ext cx="8853300" cy="3277499"/>
          </a:xfrm>
          <a:prstGeom prst="rect">
            <a:avLst/>
          </a:prstGeom>
        </p:spPr>
        <p:txBody>
          <a:bodyPr lIns="91425" tIns="91425" rIns="91425" bIns="91425" anchor="t" anchorCtr="0">
            <a:noAutofit/>
          </a:bodyPr>
          <a:lstStyle/>
          <a:p>
            <a:pPr lvl="0" algn="ctr" rtl="0">
              <a:spcBef>
                <a:spcPts val="0"/>
              </a:spcBef>
              <a:buNone/>
            </a:pPr>
            <a:r>
              <a:rPr lang="en" sz="4500"/>
              <a:t>How can students access text and content if they are unable to decode and comprehend on grade level?</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194" name="Shape 194"/>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195" name="Shape 195"/>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196" name="Shape 196"/>
          <p:cNvSpPr/>
          <p:nvPr/>
        </p:nvSpPr>
        <p:spPr>
          <a:xfrm>
            <a:off x="5894700" y="248287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311700" y="312425"/>
            <a:ext cx="8520599" cy="44450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a:p>
          <a:p>
            <a:pPr lvl="0" algn="ctr" rtl="0">
              <a:lnSpc>
                <a:spcPct val="100000"/>
              </a:lnSpc>
              <a:spcBef>
                <a:spcPts val="0"/>
              </a:spcBef>
              <a:spcAft>
                <a:spcPts val="0"/>
              </a:spcAft>
              <a:buNone/>
            </a:pPr>
            <a:r>
              <a:rPr lang="en" sz="3600">
                <a:solidFill>
                  <a:srgbClr val="FFFF00"/>
                </a:solidFill>
              </a:rPr>
              <a:t>Access Text &amp; Content</a:t>
            </a: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l" rtl="0">
              <a:lnSpc>
                <a:spcPct val="100000"/>
              </a:lnSpc>
              <a:spcBef>
                <a:spcPts val="0"/>
              </a:spcBef>
              <a:spcAft>
                <a:spcPts val="0"/>
              </a:spcAft>
              <a:buNone/>
            </a:pPr>
            <a:endParaRPr/>
          </a:p>
          <a:p>
            <a:pPr lvl="0" algn="ctr" rtl="0">
              <a:lnSpc>
                <a:spcPct val="100000"/>
              </a:lnSpc>
              <a:spcBef>
                <a:spcPts val="0"/>
              </a:spcBef>
              <a:spcAft>
                <a:spcPts val="0"/>
              </a:spcAft>
              <a:buNone/>
            </a:pPr>
            <a:r>
              <a:rPr lang="en" sz="3600" u="sng">
                <a:solidFill>
                  <a:srgbClr val="00FFFF"/>
                </a:solidFill>
                <a:hlinkClick r:id="rId3"/>
              </a:rPr>
              <a:t>Demo Video</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311687" y="2050075"/>
            <a:ext cx="8520599" cy="2761499"/>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a:solidFill>
                  <a:schemeClr val="dk1"/>
                </a:solidFill>
              </a:rPr>
              <a:t>Software with a customizable toolbar that integrates reading, writing, studying, and research support tools with common applications</a:t>
            </a:r>
          </a:p>
          <a:p>
            <a:pPr lvl="0" algn="ctr" rtl="0">
              <a:lnSpc>
                <a:spcPct val="100000"/>
              </a:lnSpc>
              <a:spcBef>
                <a:spcPts val="600"/>
              </a:spcBef>
              <a:spcAft>
                <a:spcPts val="0"/>
              </a:spcAft>
              <a:buNone/>
            </a:pPr>
            <a:r>
              <a:rPr lang="en" b="1">
                <a:solidFill>
                  <a:srgbClr val="FFFF00"/>
                </a:solidFill>
              </a:rPr>
              <a:t>$650 software 1 user, $295 student with IEP, $5000 unlimited access license</a:t>
            </a:r>
          </a:p>
          <a:p>
            <a:pPr lvl="0" algn="ctr" rtl="0">
              <a:lnSpc>
                <a:spcPct val="100000"/>
              </a:lnSpc>
              <a:spcBef>
                <a:spcPts val="600"/>
              </a:spcBef>
              <a:spcAft>
                <a:spcPts val="0"/>
              </a:spcAft>
              <a:buNone/>
            </a:pPr>
            <a:r>
              <a:rPr lang="en" sz="3000" u="sng">
                <a:solidFill>
                  <a:srgbClr val="00FFFF"/>
                </a:solidFill>
                <a:hlinkClick r:id="rId3"/>
              </a:rPr>
              <a:t>Demo Video </a:t>
            </a:r>
          </a:p>
          <a:p>
            <a:pPr lvl="0" algn="ctr" rtl="0">
              <a:lnSpc>
                <a:spcPct val="100000"/>
              </a:lnSpc>
              <a:spcBef>
                <a:spcPts val="600"/>
              </a:spcBef>
              <a:spcAft>
                <a:spcPts val="0"/>
              </a:spcAft>
              <a:buNone/>
            </a:pPr>
            <a:endParaRPr sz="700" u="sng">
              <a:solidFill>
                <a:srgbClr val="00FFFF"/>
              </a:solidFill>
            </a:endParaRPr>
          </a:p>
          <a:p>
            <a:pPr lvl="0" algn="ctr" rtl="0">
              <a:lnSpc>
                <a:spcPct val="100000"/>
              </a:lnSpc>
              <a:spcBef>
                <a:spcPts val="600"/>
              </a:spcBef>
              <a:spcAft>
                <a:spcPts val="0"/>
              </a:spcAft>
              <a:buNone/>
            </a:pPr>
            <a:r>
              <a:rPr lang="en" sz="3000" u="sng">
                <a:solidFill>
                  <a:srgbClr val="00FFFF"/>
                </a:solidFill>
                <a:hlinkClick r:id="rId4"/>
              </a:rPr>
              <a:t>Read&amp;Write Gold </a:t>
            </a:r>
          </a:p>
          <a:p>
            <a:pPr lvl="0" algn="ctr" rtl="0">
              <a:lnSpc>
                <a:spcPct val="100000"/>
              </a:lnSpc>
              <a:spcBef>
                <a:spcPts val="600"/>
              </a:spcBef>
              <a:spcAft>
                <a:spcPts val="0"/>
              </a:spcAft>
              <a:buNone/>
            </a:pPr>
            <a:endParaRPr sz="700" u="sng">
              <a:solidFill>
                <a:srgbClr val="00FFFF"/>
              </a:solidFill>
            </a:endParaRPr>
          </a:p>
          <a:p>
            <a:pPr lvl="0" algn="ctr" rtl="0">
              <a:lnSpc>
                <a:spcPct val="100000"/>
              </a:lnSpc>
              <a:spcBef>
                <a:spcPts val="600"/>
              </a:spcBef>
              <a:spcAft>
                <a:spcPts val="0"/>
              </a:spcAft>
              <a:buNone/>
            </a:pPr>
            <a:r>
              <a:rPr lang="en" sz="3000" u="sng">
                <a:solidFill>
                  <a:srgbClr val="00FFFF"/>
                </a:solidFill>
                <a:hlinkClick r:id="rId5"/>
              </a:rPr>
              <a:t>Check out from the T/TAC @ VT lending library</a:t>
            </a:r>
          </a:p>
          <a:p>
            <a:pPr lvl="0">
              <a:spcBef>
                <a:spcPts val="0"/>
              </a:spcBef>
              <a:buNone/>
            </a:pPr>
            <a:endParaRPr>
              <a:solidFill>
                <a:srgbClr val="00FFFF"/>
              </a:solidFill>
            </a:endParaRPr>
          </a:p>
        </p:txBody>
      </p:sp>
      <p:pic>
        <p:nvPicPr>
          <p:cNvPr id="207" name="Shape 207"/>
          <p:cNvPicPr preferRelativeResize="0"/>
          <p:nvPr/>
        </p:nvPicPr>
        <p:blipFill>
          <a:blip r:embed="rId6">
            <a:alphaModFix/>
          </a:blip>
          <a:stretch>
            <a:fillRect/>
          </a:stretch>
        </p:blipFill>
        <p:spPr>
          <a:xfrm>
            <a:off x="3500425" y="86924"/>
            <a:ext cx="1963149" cy="1963149"/>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4395175" y="0"/>
            <a:ext cx="4650900" cy="5058300"/>
          </a:xfrm>
          <a:prstGeom prst="rect">
            <a:avLst/>
          </a:prstGeom>
          <a:noFill/>
          <a:ln>
            <a:noFill/>
          </a:ln>
        </p:spPr>
        <p:txBody>
          <a:bodyPr lIns="91425" tIns="91425" rIns="91425" bIns="91425" anchor="ctr" anchorCtr="0">
            <a:noAutofit/>
          </a:bodyPr>
          <a:lstStyle/>
          <a:p>
            <a:pPr lvl="0" algn="ctr" rtl="0">
              <a:spcBef>
                <a:spcPts val="600"/>
              </a:spcBef>
              <a:buNone/>
            </a:pPr>
            <a:r>
              <a:rPr lang="en" sz="3000">
                <a:solidFill>
                  <a:schemeClr val="dk1"/>
                </a:solidFill>
              </a:rPr>
              <a:t>                                          </a:t>
            </a:r>
            <a:r>
              <a:rPr lang="en" sz="3000" u="sng">
                <a:solidFill>
                  <a:srgbClr val="00FFFF"/>
                </a:solidFill>
                <a:hlinkClick r:id="rId3"/>
              </a:rPr>
              <a:t>Demo Video  </a:t>
            </a:r>
            <a:r>
              <a:rPr lang="en" sz="3000">
                <a:solidFill>
                  <a:srgbClr val="00FFFF"/>
                </a:solidFill>
              </a:rPr>
              <a:t>                 </a:t>
            </a:r>
          </a:p>
          <a:p>
            <a:pPr lvl="0" algn="ctr" rtl="0">
              <a:spcBef>
                <a:spcPts val="600"/>
              </a:spcBef>
              <a:buNone/>
            </a:pPr>
            <a:r>
              <a:rPr lang="en" sz="3000">
                <a:solidFill>
                  <a:srgbClr val="00FFFF"/>
                </a:solidFill>
              </a:rPr>
              <a:t>                                                          </a:t>
            </a:r>
            <a:r>
              <a:rPr lang="en" sz="3000" u="sng">
                <a:solidFill>
                  <a:srgbClr val="00FFFF"/>
                </a:solidFill>
                <a:hlinkClick r:id="rId4"/>
              </a:rPr>
              <a:t>Read Outloud</a:t>
            </a:r>
            <a:r>
              <a:rPr lang="en" sz="3000" u="sng">
                <a:solidFill>
                  <a:srgbClr val="00FFFF"/>
                </a:solidFill>
              </a:rPr>
              <a:t> Tutorial  </a:t>
            </a:r>
            <a:r>
              <a:rPr lang="en" sz="3000">
                <a:solidFill>
                  <a:srgbClr val="00FFFF"/>
                </a:solidFill>
              </a:rPr>
              <a:t>        </a:t>
            </a:r>
          </a:p>
          <a:p>
            <a:pPr lvl="0" algn="ctr" rtl="0">
              <a:spcBef>
                <a:spcPts val="600"/>
              </a:spcBef>
              <a:buNone/>
            </a:pPr>
            <a:r>
              <a:rPr lang="en" sz="3000">
                <a:solidFill>
                  <a:srgbClr val="00FFFF"/>
                </a:solidFill>
              </a:rPr>
              <a:t>                                                                                                    </a:t>
            </a:r>
            <a:r>
              <a:rPr lang="en" sz="2400" u="sng">
                <a:solidFill>
                  <a:srgbClr val="00FFFF"/>
                </a:solidFill>
                <a:hlinkClick r:id="rId5"/>
              </a:rPr>
              <a:t>Check out from the            </a:t>
            </a:r>
            <a:r>
              <a:rPr lang="en" sz="2400">
                <a:solidFill>
                  <a:srgbClr val="00FFFF"/>
                </a:solidFill>
                <a:hlinkClick r:id="rId5"/>
              </a:rPr>
              <a:t>                                                 </a:t>
            </a:r>
            <a:r>
              <a:rPr lang="en" sz="2400" u="sng">
                <a:solidFill>
                  <a:srgbClr val="00FFFF"/>
                </a:solidFill>
                <a:hlinkClick r:id="rId5"/>
              </a:rPr>
              <a:t>T/TAC @ VT lending library </a:t>
            </a:r>
          </a:p>
          <a:p>
            <a:pPr lvl="0" algn="ctr" rtl="0">
              <a:spcBef>
                <a:spcPts val="600"/>
              </a:spcBef>
              <a:buNone/>
            </a:pPr>
            <a:endParaRPr sz="3000">
              <a:solidFill>
                <a:schemeClr val="dk1"/>
              </a:solidFill>
            </a:endParaRPr>
          </a:p>
        </p:txBody>
      </p:sp>
      <p:sp>
        <p:nvSpPr>
          <p:cNvPr id="213" name="Shape 213"/>
          <p:cNvSpPr txBox="1"/>
          <p:nvPr/>
        </p:nvSpPr>
        <p:spPr>
          <a:xfrm>
            <a:off x="848150" y="1052825"/>
            <a:ext cx="3000000" cy="3759000"/>
          </a:xfrm>
          <a:prstGeom prst="rect">
            <a:avLst/>
          </a:prstGeom>
          <a:noFill/>
          <a:ln>
            <a:noFill/>
          </a:ln>
        </p:spPr>
        <p:txBody>
          <a:bodyPr lIns="91425" tIns="91425" rIns="91425" bIns="91425" anchor="ctr" anchorCtr="0">
            <a:noAutofit/>
          </a:bodyPr>
          <a:lstStyle/>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lvl="0" algn="ctr" rtl="0">
              <a:spcBef>
                <a:spcPts val="600"/>
              </a:spcBef>
              <a:buNone/>
            </a:pPr>
            <a:endParaRPr>
              <a:solidFill>
                <a:schemeClr val="dk1"/>
              </a:solidFill>
            </a:endParaRPr>
          </a:p>
          <a:p>
            <a:pPr marL="457200" lvl="0" indent="-342900" rtl="0">
              <a:spcBef>
                <a:spcPts val="600"/>
              </a:spcBef>
              <a:buClr>
                <a:srgbClr val="FFFF00"/>
              </a:buClr>
              <a:buSzPct val="100000"/>
              <a:buChar char="●"/>
            </a:pPr>
            <a:r>
              <a:rPr lang="en" sz="1800">
                <a:solidFill>
                  <a:srgbClr val="FFFF00"/>
                </a:solidFill>
              </a:rPr>
              <a:t>Free with AIM-VA account</a:t>
            </a:r>
          </a:p>
          <a:p>
            <a:pPr lvl="0" rtl="0">
              <a:spcBef>
                <a:spcPts val="600"/>
              </a:spcBef>
              <a:buNone/>
            </a:pPr>
            <a:endParaRPr sz="1000">
              <a:solidFill>
                <a:srgbClr val="FFFF00"/>
              </a:solidFill>
            </a:endParaRPr>
          </a:p>
          <a:p>
            <a:pPr marL="457200" lvl="0" indent="-342900" rtl="0">
              <a:spcBef>
                <a:spcPts val="600"/>
              </a:spcBef>
              <a:buClr>
                <a:srgbClr val="FFFF00"/>
              </a:buClr>
              <a:buSzPct val="100000"/>
              <a:buChar char="●"/>
            </a:pPr>
            <a:r>
              <a:rPr lang="en" sz="1800">
                <a:solidFill>
                  <a:srgbClr val="FFFF00"/>
                </a:solidFill>
              </a:rPr>
              <a:t>Provides access to any book file &amp; to the internet</a:t>
            </a:r>
          </a:p>
        </p:txBody>
      </p:sp>
      <p:pic>
        <p:nvPicPr>
          <p:cNvPr id="214" name="Shape 214"/>
          <p:cNvPicPr preferRelativeResize="0"/>
          <p:nvPr/>
        </p:nvPicPr>
        <p:blipFill>
          <a:blip r:embed="rId6">
            <a:alphaModFix/>
          </a:blip>
          <a:stretch>
            <a:fillRect/>
          </a:stretch>
        </p:blipFill>
        <p:spPr>
          <a:xfrm>
            <a:off x="848154" y="251654"/>
            <a:ext cx="2999999" cy="2999999"/>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1293375" y="97800"/>
            <a:ext cx="6557249" cy="2075350"/>
          </a:xfrm>
          <a:prstGeom prst="rect">
            <a:avLst/>
          </a:prstGeom>
          <a:noFill/>
          <a:ln>
            <a:noFill/>
          </a:ln>
        </p:spPr>
      </p:pic>
      <p:sp>
        <p:nvSpPr>
          <p:cNvPr id="220" name="Shape 220"/>
          <p:cNvSpPr txBox="1"/>
          <p:nvPr/>
        </p:nvSpPr>
        <p:spPr>
          <a:xfrm>
            <a:off x="266925" y="2263900"/>
            <a:ext cx="8409899" cy="2832000"/>
          </a:xfrm>
          <a:prstGeom prst="rect">
            <a:avLst/>
          </a:prstGeom>
          <a:noFill/>
          <a:ln>
            <a:noFill/>
          </a:ln>
        </p:spPr>
        <p:txBody>
          <a:bodyPr lIns="91425" tIns="91425" rIns="91425" bIns="91425" anchor="ctr" anchorCtr="0">
            <a:noAutofit/>
          </a:bodyPr>
          <a:lstStyle/>
          <a:p>
            <a:pPr lvl="0" algn="ctr" rtl="0">
              <a:spcBef>
                <a:spcPts val="600"/>
              </a:spcBef>
              <a:buNone/>
            </a:pPr>
            <a:r>
              <a:rPr lang="en">
                <a:solidFill>
                  <a:schemeClr val="dk1"/>
                </a:solidFill>
              </a:rPr>
              <a:t>Reads text aloud on Google Drive, email, websites &amp; PDFs</a:t>
            </a:r>
          </a:p>
          <a:p>
            <a:pPr lvl="0" algn="ctr" rtl="0">
              <a:spcBef>
                <a:spcPts val="600"/>
              </a:spcBef>
              <a:buNone/>
            </a:pPr>
            <a:r>
              <a:rPr lang="en">
                <a:solidFill>
                  <a:schemeClr val="dk1"/>
                </a:solidFill>
              </a:rPr>
              <a:t>Dynamically levels text</a:t>
            </a:r>
          </a:p>
          <a:p>
            <a:pPr lvl="0" algn="ctr" rtl="0">
              <a:spcBef>
                <a:spcPts val="600"/>
              </a:spcBef>
              <a:buNone/>
            </a:pPr>
            <a:r>
              <a:rPr lang="en">
                <a:solidFill>
                  <a:schemeClr val="dk1"/>
                </a:solidFill>
              </a:rPr>
              <a:t>Translates text into over 90 languages</a:t>
            </a:r>
          </a:p>
          <a:p>
            <a:pPr lvl="0" algn="ctr" rtl="0">
              <a:spcBef>
                <a:spcPts val="600"/>
              </a:spcBef>
              <a:buNone/>
            </a:pPr>
            <a:endParaRPr>
              <a:solidFill>
                <a:schemeClr val="dk1"/>
              </a:solidFill>
            </a:endParaRPr>
          </a:p>
          <a:p>
            <a:pPr lvl="0" algn="ctr" rtl="0">
              <a:spcBef>
                <a:spcPts val="600"/>
              </a:spcBef>
              <a:buNone/>
            </a:pPr>
            <a:r>
              <a:rPr lang="en" sz="3000" u="sng">
                <a:solidFill>
                  <a:srgbClr val="FFFF00"/>
                </a:solidFill>
                <a:hlinkClick r:id="rId4"/>
              </a:rPr>
              <a:t>Demo Video</a:t>
            </a:r>
          </a:p>
          <a:p>
            <a:pPr lvl="0" algn="ctr" rtl="0">
              <a:spcBef>
                <a:spcPts val="600"/>
              </a:spcBef>
              <a:buNone/>
            </a:pPr>
            <a:r>
              <a:rPr lang="en" sz="3000" u="sng">
                <a:solidFill>
                  <a:srgbClr val="FFFF00"/>
                </a:solidFill>
                <a:hlinkClick r:id="rId5"/>
              </a:rPr>
              <a:t>Snap&amp;Read</a:t>
            </a:r>
          </a:p>
          <a:p>
            <a:pPr lvl="0" algn="ctr" rtl="0">
              <a:spcBef>
                <a:spcPts val="600"/>
              </a:spcBef>
              <a:buNone/>
            </a:pPr>
            <a:r>
              <a:rPr lang="en" sz="2400" u="sng">
                <a:solidFill>
                  <a:srgbClr val="FFFF00"/>
                </a:solidFill>
                <a:hlinkClick r:id="rId6"/>
              </a:rPr>
              <a:t>Check out from the T/TAC @ VT lending library</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sz="3600">
                <a:solidFill>
                  <a:srgbClr val="FFFF00"/>
                </a:solidFill>
              </a:rPr>
              <a:t>Turn &amp; Talk</a:t>
            </a:r>
          </a:p>
        </p:txBody>
      </p:sp>
      <p:sp>
        <p:nvSpPr>
          <p:cNvPr id="226" name="Shape 226"/>
          <p:cNvSpPr txBox="1">
            <a:spLocks noGrp="1"/>
          </p:cNvSpPr>
          <p:nvPr>
            <p:ph type="body" idx="1"/>
          </p:nvPr>
        </p:nvSpPr>
        <p:spPr>
          <a:xfrm>
            <a:off x="311700" y="3971025"/>
            <a:ext cx="8520599" cy="10148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solidFill>
                  <a:srgbClr val="FFFFFF"/>
                </a:solidFill>
              </a:rPr>
              <a:t>How could accessibility software and free accessible text improve independent access to text/content?</a:t>
            </a:r>
          </a:p>
          <a:p>
            <a:pPr lvl="0">
              <a:spcBef>
                <a:spcPts val="0"/>
              </a:spcBef>
              <a:buNone/>
            </a:pPr>
            <a:endParaRPr/>
          </a:p>
        </p:txBody>
      </p:sp>
      <p:pic>
        <p:nvPicPr>
          <p:cNvPr id="227" name="Shape 227"/>
          <p:cNvPicPr preferRelativeResize="0"/>
          <p:nvPr/>
        </p:nvPicPr>
        <p:blipFill>
          <a:blip r:embed="rId3">
            <a:alphaModFix/>
          </a:blip>
          <a:stretch>
            <a:fillRect/>
          </a:stretch>
        </p:blipFill>
        <p:spPr>
          <a:xfrm>
            <a:off x="311700" y="1788699"/>
            <a:ext cx="1487225" cy="1487225"/>
          </a:xfrm>
          <a:prstGeom prst="rect">
            <a:avLst/>
          </a:prstGeom>
          <a:noFill/>
          <a:ln>
            <a:noFill/>
          </a:ln>
        </p:spPr>
      </p:pic>
      <p:pic>
        <p:nvPicPr>
          <p:cNvPr id="228" name="Shape 228"/>
          <p:cNvPicPr preferRelativeResize="0"/>
          <p:nvPr/>
        </p:nvPicPr>
        <p:blipFill>
          <a:blip r:embed="rId4">
            <a:alphaModFix/>
          </a:blip>
          <a:stretch>
            <a:fillRect/>
          </a:stretch>
        </p:blipFill>
        <p:spPr>
          <a:xfrm>
            <a:off x="7132525" y="1788700"/>
            <a:ext cx="1487225" cy="1487225"/>
          </a:xfrm>
          <a:prstGeom prst="rect">
            <a:avLst/>
          </a:prstGeom>
          <a:noFill/>
          <a:ln>
            <a:noFill/>
          </a:ln>
        </p:spPr>
      </p:pic>
      <p:pic>
        <p:nvPicPr>
          <p:cNvPr id="229" name="Shape 229"/>
          <p:cNvPicPr preferRelativeResize="0"/>
          <p:nvPr/>
        </p:nvPicPr>
        <p:blipFill>
          <a:blip r:embed="rId5">
            <a:alphaModFix/>
          </a:blip>
          <a:stretch>
            <a:fillRect/>
          </a:stretch>
        </p:blipFill>
        <p:spPr>
          <a:xfrm>
            <a:off x="2292725" y="1484625"/>
            <a:ext cx="4109900" cy="1300775"/>
          </a:xfrm>
          <a:prstGeom prst="rect">
            <a:avLst/>
          </a:prstGeom>
          <a:noFill/>
          <a:ln>
            <a:noFill/>
          </a:ln>
        </p:spPr>
      </p:pic>
      <p:pic>
        <p:nvPicPr>
          <p:cNvPr id="230" name="Shape 230"/>
          <p:cNvPicPr preferRelativeResize="0"/>
          <p:nvPr/>
        </p:nvPicPr>
        <p:blipFill>
          <a:blip r:embed="rId6">
            <a:alphaModFix/>
          </a:blip>
          <a:stretch>
            <a:fillRect/>
          </a:stretch>
        </p:blipFill>
        <p:spPr>
          <a:xfrm>
            <a:off x="6402625" y="343048"/>
            <a:ext cx="2329949" cy="776649"/>
          </a:xfrm>
          <a:prstGeom prst="rect">
            <a:avLst/>
          </a:prstGeom>
          <a:noFill/>
          <a:ln>
            <a:noFill/>
          </a:ln>
        </p:spPr>
      </p:pic>
      <p:pic>
        <p:nvPicPr>
          <p:cNvPr id="231" name="Shape 231"/>
          <p:cNvPicPr preferRelativeResize="0"/>
          <p:nvPr/>
        </p:nvPicPr>
        <p:blipFill>
          <a:blip r:embed="rId7">
            <a:alphaModFix/>
          </a:blip>
          <a:stretch>
            <a:fillRect/>
          </a:stretch>
        </p:blipFill>
        <p:spPr>
          <a:xfrm>
            <a:off x="166742" y="445911"/>
            <a:ext cx="2475456" cy="647700"/>
          </a:xfrm>
          <a:prstGeom prst="rect">
            <a:avLst/>
          </a:prstGeom>
          <a:noFill/>
          <a:ln>
            <a:noFill/>
          </a:ln>
        </p:spPr>
      </p:pic>
      <p:pic>
        <p:nvPicPr>
          <p:cNvPr id="232" name="Shape 232"/>
          <p:cNvPicPr preferRelativeResize="0"/>
          <p:nvPr/>
        </p:nvPicPr>
        <p:blipFill>
          <a:blip r:embed="rId8">
            <a:alphaModFix amt="99000"/>
          </a:blip>
          <a:stretch>
            <a:fillRect/>
          </a:stretch>
        </p:blipFill>
        <p:spPr>
          <a:xfrm>
            <a:off x="3124187" y="3164575"/>
            <a:ext cx="2895600" cy="647700"/>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238" name="Shape 238"/>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239" name="Shape 239"/>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240" name="Shape 240"/>
          <p:cNvSpPr/>
          <p:nvPr/>
        </p:nvSpPr>
        <p:spPr>
          <a:xfrm>
            <a:off x="5906150" y="2941100"/>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273750" y="3749100"/>
            <a:ext cx="8437200" cy="666300"/>
          </a:xfrm>
          <a:prstGeom prst="rect">
            <a:avLst/>
          </a:prstGeom>
        </p:spPr>
        <p:txBody>
          <a:bodyPr lIns="91425" tIns="91425" rIns="91425" bIns="91425" anchor="t" anchorCtr="0">
            <a:noAutofit/>
          </a:bodyPr>
          <a:lstStyle/>
          <a:p>
            <a:pPr lvl="0" algn="ctr">
              <a:lnSpc>
                <a:spcPct val="100000"/>
              </a:lnSpc>
              <a:spcBef>
                <a:spcPts val="600"/>
              </a:spcBef>
              <a:spcAft>
                <a:spcPts val="0"/>
              </a:spcAft>
              <a:buNone/>
            </a:pPr>
            <a:r>
              <a:rPr lang="en" sz="3000">
                <a:solidFill>
                  <a:srgbClr val="F3F3F3"/>
                </a:solidFill>
              </a:rPr>
              <a:t>A web browser that allows bookmarks, applications &amp; extensions follow you</a:t>
            </a:r>
          </a:p>
        </p:txBody>
      </p:sp>
      <p:pic>
        <p:nvPicPr>
          <p:cNvPr id="246" name="Shape 246"/>
          <p:cNvPicPr preferRelativeResize="0"/>
          <p:nvPr/>
        </p:nvPicPr>
        <p:blipFill>
          <a:blip r:embed="rId3">
            <a:alphaModFix/>
          </a:blip>
          <a:stretch>
            <a:fillRect/>
          </a:stretch>
        </p:blipFill>
        <p:spPr>
          <a:xfrm>
            <a:off x="3495650" y="1376900"/>
            <a:ext cx="2152699" cy="2152699"/>
          </a:xfrm>
          <a:prstGeom prst="rect">
            <a:avLst/>
          </a:prstGeom>
          <a:noFill/>
          <a:ln>
            <a:noFill/>
          </a:ln>
        </p:spPr>
      </p:pic>
      <p:sp>
        <p:nvSpPr>
          <p:cNvPr id="247" name="Shape 247"/>
          <p:cNvSpPr txBox="1"/>
          <p:nvPr/>
        </p:nvSpPr>
        <p:spPr>
          <a:xfrm>
            <a:off x="152400" y="152400"/>
            <a:ext cx="8679900" cy="1005000"/>
          </a:xfrm>
          <a:prstGeom prst="rect">
            <a:avLst/>
          </a:prstGeom>
          <a:noFill/>
          <a:ln>
            <a:noFill/>
          </a:ln>
        </p:spPr>
        <p:txBody>
          <a:bodyPr lIns="91425" tIns="91425" rIns="91425" bIns="91425" anchor="ctr" anchorCtr="0">
            <a:noAutofit/>
          </a:bodyPr>
          <a:lstStyle/>
          <a:p>
            <a:pPr lvl="0" algn="ctr" rtl="0">
              <a:spcBef>
                <a:spcPts val="0"/>
              </a:spcBef>
              <a:buNone/>
            </a:pPr>
            <a:r>
              <a:rPr lang="en" sz="3600" b="1">
                <a:solidFill>
                  <a:schemeClr val="dk1"/>
                </a:solidFill>
              </a:rPr>
              <a:t>Google Chrome</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599" cy="678900"/>
          </a:xfrm>
          <a:prstGeom prst="rect">
            <a:avLst/>
          </a:prstGeom>
        </p:spPr>
        <p:txBody>
          <a:bodyPr lIns="91425" tIns="91425" rIns="91425" bIns="91425" anchor="t" anchorCtr="0">
            <a:noAutofit/>
          </a:bodyPr>
          <a:lstStyle/>
          <a:p>
            <a:pPr lvl="0" algn="ctr" rtl="0">
              <a:spcBef>
                <a:spcPts val="0"/>
              </a:spcBef>
              <a:buNone/>
            </a:pPr>
            <a:r>
              <a:rPr lang="en" sz="3600">
                <a:solidFill>
                  <a:srgbClr val="FF9900"/>
                </a:solidFill>
                <a:latin typeface="Trebuchet MS"/>
                <a:ea typeface="Trebuchet MS"/>
                <a:cs typeface="Trebuchet MS"/>
                <a:sym typeface="Trebuchet MS"/>
              </a:rPr>
              <a:t>What are Chrome Extensions?</a:t>
            </a:r>
          </a:p>
          <a:p>
            <a:pPr lvl="0">
              <a:spcBef>
                <a:spcPts val="0"/>
              </a:spcBef>
              <a:buNone/>
            </a:pPr>
            <a:endParaRPr/>
          </a:p>
        </p:txBody>
      </p:sp>
      <p:sp>
        <p:nvSpPr>
          <p:cNvPr id="253" name="Shape 25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2400">
                <a:solidFill>
                  <a:schemeClr val="dk1"/>
                </a:solidFill>
                <a:latin typeface="Trebuchet MS"/>
                <a:ea typeface="Trebuchet MS"/>
                <a:cs typeface="Trebuchet MS"/>
                <a:sym typeface="Trebuchet MS"/>
              </a:rPr>
              <a:t>Extensions are custom features and functionalities that you can add to Google Chrome. Unlike apps, they’re always available, no matter what website you’re on.</a:t>
            </a:r>
          </a:p>
          <a:p>
            <a:pPr lvl="0" rtl="0">
              <a:lnSpc>
                <a:spcPct val="100000"/>
              </a:lnSpc>
              <a:spcBef>
                <a:spcPts val="600"/>
              </a:spcBef>
              <a:spcAft>
                <a:spcPts val="0"/>
              </a:spcAft>
              <a:buNone/>
            </a:pPr>
            <a:endParaRPr sz="2400">
              <a:solidFill>
                <a:schemeClr val="dk1"/>
              </a:solidFill>
              <a:latin typeface="Trebuchet MS"/>
              <a:ea typeface="Trebuchet MS"/>
              <a:cs typeface="Trebuchet MS"/>
              <a:sym typeface="Trebuchet MS"/>
            </a:endParaRPr>
          </a:p>
          <a:p>
            <a:pPr lvl="0">
              <a:spcBef>
                <a:spcPts val="0"/>
              </a:spcBef>
              <a:buNone/>
            </a:pPr>
            <a:endParaRPr/>
          </a:p>
        </p:txBody>
      </p:sp>
      <p:pic>
        <p:nvPicPr>
          <p:cNvPr id="254" name="Shape 254"/>
          <p:cNvPicPr preferRelativeResize="0"/>
          <p:nvPr/>
        </p:nvPicPr>
        <p:blipFill>
          <a:blip r:embed="rId3">
            <a:alphaModFix/>
          </a:blip>
          <a:stretch>
            <a:fillRect/>
          </a:stretch>
        </p:blipFill>
        <p:spPr>
          <a:xfrm>
            <a:off x="2783725" y="2565737"/>
            <a:ext cx="3576550" cy="2322275"/>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a:solidFill>
                  <a:srgbClr val="FFFF00"/>
                </a:solidFill>
              </a:rPr>
              <a:t>How to install Chrome extensions</a:t>
            </a:r>
          </a:p>
        </p:txBody>
      </p:sp>
      <p:sp>
        <p:nvSpPr>
          <p:cNvPr id="260" name="Shape 26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647700" lvl="0" indent="-342900" rtl="0">
              <a:lnSpc>
                <a:spcPct val="150000"/>
              </a:lnSpc>
              <a:spcBef>
                <a:spcPts val="600"/>
              </a:spcBef>
              <a:spcAft>
                <a:spcPts val="1200"/>
              </a:spcAft>
              <a:buClr>
                <a:srgbClr val="F3F3F3"/>
              </a:buClr>
              <a:buSzPct val="100000"/>
              <a:buFont typeface="Roboto"/>
              <a:buAutoNum type="arabicPeriod"/>
            </a:pPr>
            <a:r>
              <a:rPr lang="en">
                <a:solidFill>
                  <a:srgbClr val="F3F3F3"/>
                </a:solidFill>
                <a:latin typeface="Roboto"/>
                <a:ea typeface="Roboto"/>
                <a:cs typeface="Roboto"/>
                <a:sym typeface="Roboto"/>
              </a:rPr>
              <a:t>Visit the </a:t>
            </a:r>
            <a:r>
              <a:rPr lang="en">
                <a:solidFill>
                  <a:srgbClr val="F3F3F3"/>
                </a:solidFill>
                <a:latin typeface="Roboto"/>
                <a:ea typeface="Roboto"/>
                <a:cs typeface="Roboto"/>
                <a:sym typeface="Roboto"/>
                <a:hlinkClick r:id="rId3"/>
              </a:rPr>
              <a:t>Chrome Web Store</a:t>
            </a:r>
            <a:r>
              <a:rPr lang="en">
                <a:solidFill>
                  <a:srgbClr val="F3F3F3"/>
                </a:solidFill>
                <a:latin typeface="Roboto"/>
                <a:ea typeface="Roboto"/>
                <a:cs typeface="Roboto"/>
                <a:sym typeface="Roboto"/>
              </a:rPr>
              <a:t>.</a:t>
            </a:r>
          </a:p>
          <a:p>
            <a:pPr marL="647700" lvl="0" indent="-342900" rtl="0">
              <a:lnSpc>
                <a:spcPct val="150000"/>
              </a:lnSpc>
              <a:spcBef>
                <a:spcPts val="600"/>
              </a:spcBef>
              <a:spcAft>
                <a:spcPts val="1200"/>
              </a:spcAft>
              <a:buClr>
                <a:srgbClr val="F3F3F3"/>
              </a:buClr>
              <a:buSzPct val="100000"/>
              <a:buFont typeface="Roboto"/>
              <a:buAutoNum type="arabicPeriod"/>
            </a:pPr>
            <a:r>
              <a:rPr lang="en">
                <a:solidFill>
                  <a:srgbClr val="F3F3F3"/>
                </a:solidFill>
                <a:latin typeface="Roboto"/>
                <a:ea typeface="Roboto"/>
                <a:cs typeface="Roboto"/>
                <a:sym typeface="Roboto"/>
              </a:rPr>
              <a:t>Find and select the extension you want to install.</a:t>
            </a:r>
          </a:p>
          <a:p>
            <a:pPr marL="647700" lvl="0" indent="-342900" rtl="0">
              <a:lnSpc>
                <a:spcPct val="150000"/>
              </a:lnSpc>
              <a:spcBef>
                <a:spcPts val="600"/>
              </a:spcBef>
              <a:spcAft>
                <a:spcPts val="1200"/>
              </a:spcAft>
              <a:buClr>
                <a:srgbClr val="F3F3F3"/>
              </a:buClr>
              <a:buSzPct val="100000"/>
              <a:buFont typeface="Roboto"/>
              <a:buAutoNum type="arabicPeriod"/>
            </a:pPr>
            <a:r>
              <a:rPr lang="en">
                <a:solidFill>
                  <a:srgbClr val="F3F3F3"/>
                </a:solidFill>
                <a:latin typeface="Roboto"/>
                <a:ea typeface="Roboto"/>
                <a:cs typeface="Roboto"/>
                <a:sym typeface="Roboto"/>
              </a:rPr>
              <a:t>Click </a:t>
            </a:r>
            <a:r>
              <a:rPr lang="en" b="1">
                <a:solidFill>
                  <a:srgbClr val="F3F3F3"/>
                </a:solidFill>
                <a:latin typeface="Roboto"/>
                <a:ea typeface="Roboto"/>
                <a:cs typeface="Roboto"/>
                <a:sym typeface="Roboto"/>
              </a:rPr>
              <a:t>Add to Chrome</a:t>
            </a:r>
            <a:r>
              <a:rPr lang="en">
                <a:solidFill>
                  <a:srgbClr val="F3F3F3"/>
                </a:solidFill>
                <a:latin typeface="Roboto"/>
                <a:ea typeface="Roboto"/>
                <a:cs typeface="Roboto"/>
                <a:sym typeface="Roboto"/>
              </a:rPr>
              <a:t>.</a:t>
            </a:r>
          </a:p>
          <a:p>
            <a:pPr marL="647700" lvl="0" indent="-342900" rtl="0">
              <a:lnSpc>
                <a:spcPct val="150000"/>
              </a:lnSpc>
              <a:spcBef>
                <a:spcPts val="600"/>
              </a:spcBef>
              <a:spcAft>
                <a:spcPts val="1200"/>
              </a:spcAft>
              <a:buClr>
                <a:srgbClr val="F3F3F3"/>
              </a:buClr>
              <a:buSzPct val="100000"/>
              <a:buFont typeface="Roboto"/>
              <a:buAutoNum type="arabicPeriod"/>
            </a:pPr>
            <a:r>
              <a:rPr lang="en">
                <a:solidFill>
                  <a:srgbClr val="F3F3F3"/>
                </a:solidFill>
                <a:latin typeface="Roboto"/>
                <a:ea typeface="Roboto"/>
                <a:cs typeface="Roboto"/>
                <a:sym typeface="Roboto"/>
              </a:rPr>
              <a:t>A dialog will appear to show you data that the extension will be able to access.</a:t>
            </a:r>
          </a:p>
          <a:p>
            <a:pPr marL="647700" lvl="0" indent="-342900" rtl="0">
              <a:lnSpc>
                <a:spcPct val="150000"/>
              </a:lnSpc>
              <a:spcBef>
                <a:spcPts val="600"/>
              </a:spcBef>
              <a:spcAft>
                <a:spcPts val="1200"/>
              </a:spcAft>
              <a:buClr>
                <a:srgbClr val="F3F3F3"/>
              </a:buClr>
              <a:buSzPct val="100000"/>
              <a:buFont typeface="Roboto"/>
              <a:buAutoNum type="arabicPeriod"/>
            </a:pPr>
            <a:r>
              <a:rPr lang="en">
                <a:solidFill>
                  <a:srgbClr val="F3F3F3"/>
                </a:solidFill>
                <a:latin typeface="Roboto"/>
                <a:ea typeface="Roboto"/>
                <a:cs typeface="Roboto"/>
                <a:sym typeface="Roboto"/>
              </a:rPr>
              <a:t>Click </a:t>
            </a:r>
            <a:r>
              <a:rPr lang="en" b="1">
                <a:solidFill>
                  <a:srgbClr val="F3F3F3"/>
                </a:solidFill>
                <a:latin typeface="Roboto"/>
                <a:ea typeface="Roboto"/>
                <a:cs typeface="Roboto"/>
                <a:sym typeface="Roboto"/>
              </a:rPr>
              <a:t>Add</a:t>
            </a:r>
            <a:r>
              <a:rPr lang="en">
                <a:solidFill>
                  <a:srgbClr val="F3F3F3"/>
                </a:solidFill>
                <a:latin typeface="Roboto"/>
                <a:ea typeface="Roboto"/>
                <a:cs typeface="Roboto"/>
                <a:sym typeface="Roboto"/>
              </a:rPr>
              <a:t> to grant the extension access to your data and install the extension.</a:t>
            </a:r>
          </a:p>
          <a:p>
            <a:pPr lvl="0" rtl="0">
              <a:lnSpc>
                <a:spcPct val="150000"/>
              </a:lnSpc>
              <a:spcBef>
                <a:spcPts val="300"/>
              </a:spcBef>
              <a:spcAft>
                <a:spcPts val="900"/>
              </a:spcAft>
              <a:buNone/>
            </a:pPr>
            <a:r>
              <a:rPr lang="en">
                <a:solidFill>
                  <a:srgbClr val="F3F3F3"/>
                </a:solidFill>
                <a:latin typeface="Roboto"/>
                <a:ea typeface="Roboto"/>
                <a:cs typeface="Roboto"/>
                <a:sym typeface="Roboto"/>
              </a:rPr>
              <a:t>To use the extension, click the icon that will appear on the right of the address bar.</a:t>
            </a:r>
          </a:p>
          <a:p>
            <a:pPr lvl="0" rtl="0">
              <a:spcBef>
                <a:spcPts val="0"/>
              </a:spcBef>
              <a:spcAft>
                <a:spcPts val="0"/>
              </a:spcAft>
              <a:buNone/>
            </a:pPr>
            <a:endParaRPr sz="1000">
              <a:solidFill>
                <a:schemeClr val="lt1"/>
              </a:solidFill>
              <a:highlight>
                <a:srgbClr val="FFFFFF"/>
              </a:highlight>
              <a:latin typeface="Roboto"/>
              <a:ea typeface="Roboto"/>
              <a:cs typeface="Roboto"/>
              <a:sym typeface="Roboto"/>
            </a:endParaRPr>
          </a:p>
          <a:p>
            <a:pPr lvl="0">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67" name="Shape 67"/>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68" name="Shape 68"/>
          <p:cNvPicPr preferRelativeResize="0"/>
          <p:nvPr/>
        </p:nvPicPr>
        <p:blipFill>
          <a:blip r:embed="rId4">
            <a:alphaModFix/>
          </a:blip>
          <a:stretch>
            <a:fillRect/>
          </a:stretch>
        </p:blipFill>
        <p:spPr>
          <a:xfrm>
            <a:off x="0" y="106174"/>
            <a:ext cx="1163575" cy="1163550"/>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rtl="0">
              <a:spcBef>
                <a:spcPts val="0"/>
              </a:spcBef>
              <a:buNone/>
            </a:pPr>
            <a:r>
              <a:rPr lang="en" sz="3600" u="sng">
                <a:solidFill>
                  <a:srgbClr val="00FFFF"/>
                </a:solidFill>
                <a:latin typeface="Trebuchet MS"/>
                <a:ea typeface="Trebuchet MS"/>
                <a:cs typeface="Trebuchet MS"/>
                <a:sym typeface="Trebuchet MS"/>
                <a:hlinkClick r:id="rId3"/>
              </a:rPr>
              <a:t>Speak it!</a:t>
            </a:r>
          </a:p>
          <a:p>
            <a:pPr lvl="0">
              <a:spcBef>
                <a:spcPts val="0"/>
              </a:spcBef>
              <a:buNone/>
            </a:pPr>
            <a:endParaRPr/>
          </a:p>
        </p:txBody>
      </p:sp>
      <p:sp>
        <p:nvSpPr>
          <p:cNvPr id="266" name="Shape 266"/>
          <p:cNvSpPr txBox="1">
            <a:spLocks noGrp="1"/>
          </p:cNvSpPr>
          <p:nvPr>
            <p:ph type="body" idx="1"/>
          </p:nvPr>
        </p:nvSpPr>
        <p:spPr>
          <a:xfrm>
            <a:off x="311700" y="1362050"/>
            <a:ext cx="5277299" cy="2927699"/>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2500">
                <a:solidFill>
                  <a:schemeClr val="dk1"/>
                </a:solidFill>
                <a:latin typeface="Trebuchet MS"/>
                <a:ea typeface="Trebuchet MS"/>
                <a:cs typeface="Trebuchet MS"/>
                <a:sym typeface="Trebuchet MS"/>
              </a:rPr>
              <a:t>On most websites, just select the text you want to be read out loud and click on the Speakit! extension button.  Voice is clear and can work with over 50 different languages.</a:t>
            </a:r>
            <a:r>
              <a:rPr lang="en" sz="3000">
                <a:solidFill>
                  <a:schemeClr val="dk1"/>
                </a:solidFill>
                <a:latin typeface="Trebuchet MS"/>
                <a:ea typeface="Trebuchet MS"/>
                <a:cs typeface="Trebuchet MS"/>
                <a:sym typeface="Trebuchet MS"/>
              </a:rPr>
              <a:t>  </a:t>
            </a:r>
          </a:p>
          <a:p>
            <a:pPr lvl="0" algn="ctr" rtl="0">
              <a:lnSpc>
                <a:spcPct val="100000"/>
              </a:lnSpc>
              <a:spcBef>
                <a:spcPts val="0"/>
              </a:spcBef>
              <a:spcAft>
                <a:spcPts val="0"/>
              </a:spcAft>
              <a:buNone/>
            </a:pPr>
            <a:endParaRPr sz="3000">
              <a:solidFill>
                <a:schemeClr val="dk1"/>
              </a:solidFill>
              <a:latin typeface="Trebuchet MS"/>
              <a:ea typeface="Trebuchet MS"/>
              <a:cs typeface="Trebuchet MS"/>
              <a:sym typeface="Trebuchet MS"/>
            </a:endParaRPr>
          </a:p>
          <a:p>
            <a:pPr lvl="0" algn="ctr" rtl="0">
              <a:lnSpc>
                <a:spcPct val="100000"/>
              </a:lnSpc>
              <a:spcBef>
                <a:spcPts val="0"/>
              </a:spcBef>
              <a:spcAft>
                <a:spcPts val="0"/>
              </a:spcAft>
              <a:buNone/>
            </a:pPr>
            <a:endParaRPr sz="1000">
              <a:solidFill>
                <a:schemeClr val="dk1"/>
              </a:solidFill>
              <a:latin typeface="Trebuchet MS"/>
              <a:ea typeface="Trebuchet MS"/>
              <a:cs typeface="Trebuchet MS"/>
              <a:sym typeface="Trebuchet MS"/>
            </a:endParaRPr>
          </a:p>
          <a:p>
            <a:pPr lvl="0" algn="ctr" rtl="0">
              <a:lnSpc>
                <a:spcPct val="100000"/>
              </a:lnSpc>
              <a:spcBef>
                <a:spcPts val="0"/>
              </a:spcBef>
              <a:spcAft>
                <a:spcPts val="0"/>
              </a:spcAft>
              <a:buNone/>
            </a:pPr>
            <a:r>
              <a:rPr lang="en" u="sng">
                <a:solidFill>
                  <a:srgbClr val="00FFFF"/>
                </a:solidFill>
                <a:hlinkClick r:id="rId3"/>
              </a:rPr>
              <a:t>Link to extension</a:t>
            </a:r>
          </a:p>
          <a:p>
            <a:pPr lvl="0" algn="ctr" rtl="0">
              <a:lnSpc>
                <a:spcPct val="100000"/>
              </a:lnSpc>
              <a:spcBef>
                <a:spcPts val="0"/>
              </a:spcBef>
              <a:spcAft>
                <a:spcPts val="0"/>
              </a:spcAft>
              <a:buNone/>
            </a:pPr>
            <a:endParaRPr sz="3000">
              <a:solidFill>
                <a:schemeClr val="dk1"/>
              </a:solidFill>
              <a:latin typeface="Trebuchet MS"/>
              <a:ea typeface="Trebuchet MS"/>
              <a:cs typeface="Trebuchet MS"/>
              <a:sym typeface="Trebuchet MS"/>
            </a:endParaRPr>
          </a:p>
          <a:p>
            <a:pPr lvl="0" algn="ctr" rtl="0">
              <a:lnSpc>
                <a:spcPct val="100000"/>
              </a:lnSpc>
              <a:spcBef>
                <a:spcPts val="0"/>
              </a:spcBef>
              <a:spcAft>
                <a:spcPts val="0"/>
              </a:spcAft>
              <a:buNone/>
            </a:pPr>
            <a:endParaRPr sz="3000">
              <a:solidFill>
                <a:schemeClr val="dk1"/>
              </a:solidFill>
              <a:latin typeface="Trebuchet MS"/>
              <a:ea typeface="Trebuchet MS"/>
              <a:cs typeface="Trebuchet MS"/>
              <a:sym typeface="Trebuchet MS"/>
            </a:endParaRPr>
          </a:p>
          <a:p>
            <a:pPr lvl="0" algn="ctr" rtl="0">
              <a:lnSpc>
                <a:spcPct val="100000"/>
              </a:lnSpc>
              <a:spcBef>
                <a:spcPts val="0"/>
              </a:spcBef>
              <a:spcAft>
                <a:spcPts val="0"/>
              </a:spcAft>
              <a:buNone/>
            </a:pPr>
            <a:endParaRPr sz="3000">
              <a:solidFill>
                <a:schemeClr val="dk1"/>
              </a:solidFill>
              <a:latin typeface="Trebuchet MS"/>
              <a:ea typeface="Trebuchet MS"/>
              <a:cs typeface="Trebuchet MS"/>
              <a:sym typeface="Trebuchet MS"/>
            </a:endParaRPr>
          </a:p>
          <a:p>
            <a:pPr lvl="0" algn="ctr">
              <a:lnSpc>
                <a:spcPct val="100000"/>
              </a:lnSpc>
              <a:spcBef>
                <a:spcPts val="0"/>
              </a:spcBef>
              <a:spcAft>
                <a:spcPts val="0"/>
              </a:spcAft>
              <a:buNone/>
            </a:pPr>
            <a:endParaRPr sz="3000">
              <a:solidFill>
                <a:schemeClr val="dk1"/>
              </a:solidFill>
              <a:latin typeface="Trebuchet MS"/>
              <a:ea typeface="Trebuchet MS"/>
              <a:cs typeface="Trebuchet MS"/>
              <a:sym typeface="Trebuchet MS"/>
            </a:endParaRPr>
          </a:p>
        </p:txBody>
      </p:sp>
      <p:pic>
        <p:nvPicPr>
          <p:cNvPr id="267" name="Shape 267"/>
          <p:cNvPicPr preferRelativeResize="0"/>
          <p:nvPr/>
        </p:nvPicPr>
        <p:blipFill>
          <a:blip r:embed="rId4">
            <a:alphaModFix/>
          </a:blip>
          <a:stretch>
            <a:fillRect/>
          </a:stretch>
        </p:blipFill>
        <p:spPr>
          <a:xfrm>
            <a:off x="6004905" y="1169925"/>
            <a:ext cx="2356074" cy="3311950"/>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306000"/>
            <a:ext cx="8520599" cy="572699"/>
          </a:xfrm>
          <a:prstGeom prst="rect">
            <a:avLst/>
          </a:prstGeom>
        </p:spPr>
        <p:txBody>
          <a:bodyPr lIns="91425" tIns="91425" rIns="91425" bIns="91425" anchor="t" anchorCtr="0">
            <a:noAutofit/>
          </a:bodyPr>
          <a:lstStyle/>
          <a:p>
            <a:pPr lvl="0" algn="ctr" rtl="0">
              <a:spcBef>
                <a:spcPts val="0"/>
              </a:spcBef>
              <a:buNone/>
            </a:pPr>
            <a:r>
              <a:rPr lang="en" sz="3600" i="1" u="sng">
                <a:solidFill>
                  <a:srgbClr val="00FFFF"/>
                </a:solidFill>
                <a:latin typeface="Trebuchet MS"/>
                <a:ea typeface="Trebuchet MS"/>
                <a:cs typeface="Trebuchet MS"/>
                <a:sym typeface="Trebuchet MS"/>
                <a:hlinkClick r:id="rId3"/>
              </a:rPr>
              <a:t>Super Simple Highlighter</a:t>
            </a:r>
          </a:p>
          <a:p>
            <a:pPr lvl="0">
              <a:spcBef>
                <a:spcPts val="0"/>
              </a:spcBef>
              <a:buNone/>
            </a:pPr>
            <a:endParaRPr/>
          </a:p>
        </p:txBody>
      </p:sp>
      <p:sp>
        <p:nvSpPr>
          <p:cNvPr id="273" name="Shape 273"/>
          <p:cNvSpPr txBox="1">
            <a:spLocks noGrp="1"/>
          </p:cNvSpPr>
          <p:nvPr>
            <p:ph type="body" idx="1"/>
          </p:nvPr>
        </p:nvSpPr>
        <p:spPr>
          <a:xfrm>
            <a:off x="539175" y="1114550"/>
            <a:ext cx="5297099" cy="3416400"/>
          </a:xfrm>
          <a:prstGeom prst="rect">
            <a:avLst/>
          </a:prstGeom>
        </p:spPr>
        <p:txBody>
          <a:bodyPr lIns="91425" tIns="91425" rIns="91425" bIns="91425" anchor="t" anchorCtr="0">
            <a:noAutofit/>
          </a:bodyPr>
          <a:lstStyle/>
          <a:p>
            <a:pPr lvl="0" algn="ctr">
              <a:lnSpc>
                <a:spcPct val="100000"/>
              </a:lnSpc>
              <a:spcBef>
                <a:spcPts val="600"/>
              </a:spcBef>
              <a:spcAft>
                <a:spcPts val="0"/>
              </a:spcAft>
              <a:buNone/>
            </a:pPr>
            <a:r>
              <a:rPr lang="en" sz="2400">
                <a:solidFill>
                  <a:schemeClr val="dk1"/>
                </a:solidFill>
                <a:latin typeface="Trebuchet MS"/>
                <a:ea typeface="Trebuchet MS"/>
                <a:cs typeface="Trebuchet MS"/>
                <a:sym typeface="Trebuchet MS"/>
              </a:rPr>
              <a:t>This extension allows you to highlight any webpage and the highlighted page can then be shared with your students.  Just find a great article for your class, click the yellow highlighter, highlight the important information, and share the url with your students. </a:t>
            </a:r>
          </a:p>
        </p:txBody>
      </p:sp>
      <p:sp>
        <p:nvSpPr>
          <p:cNvPr id="274" name="Shape 274"/>
          <p:cNvSpPr txBox="1"/>
          <p:nvPr/>
        </p:nvSpPr>
        <p:spPr>
          <a:xfrm>
            <a:off x="985725" y="4364625"/>
            <a:ext cx="4404000" cy="572699"/>
          </a:xfrm>
          <a:prstGeom prst="rect">
            <a:avLst/>
          </a:prstGeom>
          <a:noFill/>
          <a:ln>
            <a:noFill/>
          </a:ln>
        </p:spPr>
        <p:txBody>
          <a:bodyPr lIns="91425" tIns="91425" rIns="91425" bIns="91425" anchor="ctr" anchorCtr="0">
            <a:noAutofit/>
          </a:bodyPr>
          <a:lstStyle/>
          <a:p>
            <a:pPr lvl="0" algn="ctr" rtl="0">
              <a:spcBef>
                <a:spcPts val="0"/>
              </a:spcBef>
              <a:buNone/>
            </a:pPr>
            <a:r>
              <a:rPr lang="en" sz="3000" u="sng">
                <a:solidFill>
                  <a:srgbClr val="00FFFF"/>
                </a:solidFill>
                <a:latin typeface="Trebuchet MS"/>
                <a:ea typeface="Trebuchet MS"/>
                <a:cs typeface="Trebuchet MS"/>
                <a:sym typeface="Trebuchet MS"/>
                <a:hlinkClick r:id="rId3"/>
              </a:rPr>
              <a:t>Link to extension</a:t>
            </a:r>
          </a:p>
        </p:txBody>
      </p:sp>
      <p:pic>
        <p:nvPicPr>
          <p:cNvPr id="275" name="Shape 275"/>
          <p:cNvPicPr preferRelativeResize="0"/>
          <p:nvPr/>
        </p:nvPicPr>
        <p:blipFill>
          <a:blip r:embed="rId4">
            <a:alphaModFix/>
          </a:blip>
          <a:stretch>
            <a:fillRect/>
          </a:stretch>
        </p:blipFill>
        <p:spPr>
          <a:xfrm>
            <a:off x="6314504" y="1837037"/>
            <a:ext cx="2227124" cy="2198917"/>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208025"/>
            <a:ext cx="8520599" cy="572699"/>
          </a:xfrm>
          <a:prstGeom prst="rect">
            <a:avLst/>
          </a:prstGeom>
        </p:spPr>
        <p:txBody>
          <a:bodyPr lIns="91425" tIns="91425" rIns="91425" bIns="91425" anchor="t" anchorCtr="0">
            <a:noAutofit/>
          </a:bodyPr>
          <a:lstStyle/>
          <a:p>
            <a:pPr lvl="0" algn="ctr" rtl="0">
              <a:spcBef>
                <a:spcPts val="0"/>
              </a:spcBef>
              <a:buNone/>
            </a:pPr>
            <a:r>
              <a:rPr lang="en" sz="3600" u="sng">
                <a:solidFill>
                  <a:srgbClr val="00FFFF"/>
                </a:solidFill>
                <a:latin typeface="Trebuchet MS"/>
                <a:ea typeface="Trebuchet MS"/>
                <a:cs typeface="Trebuchet MS"/>
                <a:sym typeface="Trebuchet MS"/>
                <a:hlinkClick r:id="rId3"/>
              </a:rPr>
              <a:t>Google Dictionary</a:t>
            </a:r>
          </a:p>
          <a:p>
            <a:pPr lvl="0">
              <a:spcBef>
                <a:spcPts val="0"/>
              </a:spcBef>
              <a:buNone/>
            </a:pPr>
            <a:endParaRPr/>
          </a:p>
        </p:txBody>
      </p:sp>
      <p:sp>
        <p:nvSpPr>
          <p:cNvPr id="281" name="Shape 281"/>
          <p:cNvSpPr txBox="1">
            <a:spLocks noGrp="1"/>
          </p:cNvSpPr>
          <p:nvPr>
            <p:ph type="body" idx="1"/>
          </p:nvPr>
        </p:nvSpPr>
        <p:spPr>
          <a:xfrm>
            <a:off x="516950" y="1152475"/>
            <a:ext cx="3361799" cy="32439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3000">
                <a:solidFill>
                  <a:schemeClr val="dk1"/>
                </a:solidFill>
                <a:latin typeface="Trebuchet MS"/>
                <a:ea typeface="Trebuchet MS"/>
                <a:cs typeface="Trebuchet MS"/>
                <a:sym typeface="Trebuchet MS"/>
              </a:rPr>
              <a:t>As you browse the web, you can easily look up words without going to a different page.  </a:t>
            </a:r>
          </a:p>
          <a:p>
            <a:pPr lvl="0">
              <a:spcBef>
                <a:spcPts val="0"/>
              </a:spcBef>
              <a:buNone/>
            </a:pPr>
            <a:endParaRPr/>
          </a:p>
        </p:txBody>
      </p:sp>
      <p:sp>
        <p:nvSpPr>
          <p:cNvPr id="282" name="Shape 282"/>
          <p:cNvSpPr txBox="1"/>
          <p:nvPr/>
        </p:nvSpPr>
        <p:spPr>
          <a:xfrm>
            <a:off x="422450" y="4167125"/>
            <a:ext cx="3456299" cy="572699"/>
          </a:xfrm>
          <a:prstGeom prst="rect">
            <a:avLst/>
          </a:prstGeom>
          <a:noFill/>
          <a:ln>
            <a:noFill/>
          </a:ln>
        </p:spPr>
        <p:txBody>
          <a:bodyPr lIns="91425" tIns="91425" rIns="91425" bIns="91425" anchor="ctr" anchorCtr="0">
            <a:noAutofit/>
          </a:bodyPr>
          <a:lstStyle/>
          <a:p>
            <a:pPr lvl="0" algn="ctr" rtl="0">
              <a:spcBef>
                <a:spcPts val="0"/>
              </a:spcBef>
              <a:buNone/>
            </a:pPr>
            <a:r>
              <a:rPr lang="en" sz="3000" u="sng">
                <a:solidFill>
                  <a:srgbClr val="00FFFF"/>
                </a:solidFill>
                <a:latin typeface="Trebuchet MS"/>
                <a:ea typeface="Trebuchet MS"/>
                <a:cs typeface="Trebuchet MS"/>
                <a:sym typeface="Trebuchet MS"/>
                <a:hlinkClick r:id="rId3"/>
              </a:rPr>
              <a:t>Link to extension</a:t>
            </a:r>
          </a:p>
        </p:txBody>
      </p:sp>
      <p:pic>
        <p:nvPicPr>
          <p:cNvPr id="283" name="Shape 283"/>
          <p:cNvPicPr preferRelativeResize="0"/>
          <p:nvPr/>
        </p:nvPicPr>
        <p:blipFill>
          <a:blip r:embed="rId4">
            <a:alphaModFix/>
          </a:blip>
          <a:stretch>
            <a:fillRect/>
          </a:stretch>
        </p:blipFill>
        <p:spPr>
          <a:xfrm>
            <a:off x="4268347" y="1353284"/>
            <a:ext cx="4480231" cy="3043095"/>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rtl="0">
              <a:spcBef>
                <a:spcPts val="0"/>
              </a:spcBef>
              <a:buNone/>
            </a:pPr>
            <a:r>
              <a:rPr lang="en" sz="3600" u="sng">
                <a:solidFill>
                  <a:srgbClr val="00FFFF"/>
                </a:solidFill>
                <a:latin typeface="Trebuchet MS"/>
                <a:ea typeface="Trebuchet MS"/>
                <a:cs typeface="Trebuchet MS"/>
                <a:sym typeface="Trebuchet MS"/>
                <a:hlinkClick r:id="rId3"/>
              </a:rPr>
              <a:t>Ginger Spell and Grammar Check</a:t>
            </a:r>
          </a:p>
          <a:p>
            <a:pPr lvl="0">
              <a:spcBef>
                <a:spcPts val="0"/>
              </a:spcBef>
              <a:buNone/>
            </a:pPr>
            <a:endParaRPr/>
          </a:p>
        </p:txBody>
      </p:sp>
      <p:sp>
        <p:nvSpPr>
          <p:cNvPr id="289" name="Shape 289"/>
          <p:cNvSpPr txBox="1">
            <a:spLocks noGrp="1"/>
          </p:cNvSpPr>
          <p:nvPr>
            <p:ph type="body" idx="1"/>
          </p:nvPr>
        </p:nvSpPr>
        <p:spPr>
          <a:xfrm>
            <a:off x="200850" y="1315200"/>
            <a:ext cx="3954299" cy="2513100"/>
          </a:xfrm>
          <a:prstGeom prst="rect">
            <a:avLst/>
          </a:prstGeom>
        </p:spPr>
        <p:txBody>
          <a:bodyPr lIns="91425" tIns="91425" rIns="91425" bIns="91425" anchor="t" anchorCtr="0">
            <a:noAutofit/>
          </a:bodyPr>
          <a:lstStyle/>
          <a:p>
            <a:pPr lvl="0" algn="ctr">
              <a:lnSpc>
                <a:spcPct val="100000"/>
              </a:lnSpc>
              <a:spcBef>
                <a:spcPts val="600"/>
              </a:spcBef>
              <a:spcAft>
                <a:spcPts val="0"/>
              </a:spcAft>
              <a:buNone/>
            </a:pPr>
            <a:r>
              <a:rPr lang="en" sz="2500">
                <a:solidFill>
                  <a:schemeClr val="dk1"/>
                </a:solidFill>
                <a:latin typeface="Trebuchet MS"/>
                <a:ea typeface="Trebuchet MS"/>
                <a:cs typeface="Trebuchet MS"/>
                <a:sym typeface="Trebuchet MS"/>
              </a:rPr>
              <a:t>The Ginger extension will help with spelling and grammar in your emails.  Errors will be highlighted and with one click corrections will be made. </a:t>
            </a:r>
          </a:p>
        </p:txBody>
      </p:sp>
      <p:sp>
        <p:nvSpPr>
          <p:cNvPr id="290" name="Shape 290"/>
          <p:cNvSpPr txBox="1"/>
          <p:nvPr/>
        </p:nvSpPr>
        <p:spPr>
          <a:xfrm>
            <a:off x="311700" y="4040875"/>
            <a:ext cx="3732599" cy="572699"/>
          </a:xfrm>
          <a:prstGeom prst="rect">
            <a:avLst/>
          </a:prstGeom>
          <a:noFill/>
          <a:ln>
            <a:noFill/>
          </a:ln>
        </p:spPr>
        <p:txBody>
          <a:bodyPr lIns="91425" tIns="91425" rIns="91425" bIns="91425" anchor="ctr" anchorCtr="0">
            <a:noAutofit/>
          </a:bodyPr>
          <a:lstStyle/>
          <a:p>
            <a:pPr lvl="0" rtl="0">
              <a:spcBef>
                <a:spcPts val="0"/>
              </a:spcBef>
              <a:buNone/>
            </a:pPr>
            <a:r>
              <a:rPr lang="en" sz="3000" u="sng">
                <a:solidFill>
                  <a:srgbClr val="00FFFF"/>
                </a:solidFill>
                <a:latin typeface="Trebuchet MS"/>
                <a:ea typeface="Trebuchet MS"/>
                <a:cs typeface="Trebuchet MS"/>
                <a:sym typeface="Trebuchet MS"/>
                <a:hlinkClick r:id="rId3"/>
              </a:rPr>
              <a:t>Link to extension</a:t>
            </a:r>
          </a:p>
        </p:txBody>
      </p:sp>
      <p:sp>
        <p:nvSpPr>
          <p:cNvPr id="291" name="Shape 291">
            <a:hlinkClick r:id="rId4"/>
          </p:cNvPr>
          <p:cNvSpPr/>
          <p:nvPr/>
        </p:nvSpPr>
        <p:spPr>
          <a:xfrm>
            <a:off x="4138600" y="1234725"/>
            <a:ext cx="4865875" cy="3569674"/>
          </a:xfrm>
          <a:prstGeom prst="rect">
            <a:avLst/>
          </a:prstGeom>
          <a:blipFill>
            <a:blip r:embed="rId5">
              <a:alphaModFix/>
            </a:blip>
            <a:stretch>
              <a:fillRect/>
            </a:stretch>
          </a:blipFill>
          <a:ln>
            <a:noFill/>
          </a:ln>
        </p:spPr>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311700" y="1853600"/>
            <a:ext cx="4388700" cy="2488500"/>
          </a:xfrm>
          <a:prstGeom prst="rect">
            <a:avLst/>
          </a:prstGeom>
        </p:spPr>
        <p:txBody>
          <a:bodyPr lIns="91425" tIns="91425" rIns="91425" bIns="91425" anchor="t" anchorCtr="0">
            <a:noAutofit/>
          </a:bodyPr>
          <a:lstStyle/>
          <a:p>
            <a:pPr lvl="0" algn="ctr">
              <a:lnSpc>
                <a:spcPct val="100000"/>
              </a:lnSpc>
              <a:spcBef>
                <a:spcPts val="600"/>
              </a:spcBef>
              <a:spcAft>
                <a:spcPts val="0"/>
              </a:spcAft>
              <a:buNone/>
            </a:pPr>
            <a:r>
              <a:rPr lang="en" sz="2400">
                <a:solidFill>
                  <a:schemeClr val="dk1"/>
                </a:solidFill>
                <a:latin typeface="Trebuchet MS"/>
                <a:ea typeface="Trebuchet MS"/>
                <a:cs typeface="Trebuchet MS"/>
                <a:sym typeface="Trebuchet MS"/>
              </a:rPr>
              <a:t>This extension allows for read aloud of websites and Google Docs and also includes word prediction, image dictionary, highlighter, and much more for premium memberships. </a:t>
            </a:r>
          </a:p>
        </p:txBody>
      </p:sp>
      <p:pic>
        <p:nvPicPr>
          <p:cNvPr id="297" name="Shape 297"/>
          <p:cNvPicPr preferRelativeResize="0"/>
          <p:nvPr/>
        </p:nvPicPr>
        <p:blipFill>
          <a:blip r:embed="rId3">
            <a:alphaModFix/>
          </a:blip>
          <a:stretch>
            <a:fillRect/>
          </a:stretch>
        </p:blipFill>
        <p:spPr>
          <a:xfrm>
            <a:off x="1770802" y="1286351"/>
            <a:ext cx="5602400" cy="392324"/>
          </a:xfrm>
          <a:prstGeom prst="rect">
            <a:avLst/>
          </a:prstGeom>
          <a:noFill/>
          <a:ln>
            <a:noFill/>
          </a:ln>
        </p:spPr>
      </p:pic>
      <p:sp>
        <p:nvSpPr>
          <p:cNvPr id="298" name="Shape 298"/>
          <p:cNvSpPr txBox="1"/>
          <p:nvPr/>
        </p:nvSpPr>
        <p:spPr>
          <a:xfrm>
            <a:off x="1249200" y="4517025"/>
            <a:ext cx="2513699" cy="392399"/>
          </a:xfrm>
          <a:prstGeom prst="rect">
            <a:avLst/>
          </a:prstGeom>
          <a:noFill/>
          <a:ln>
            <a:noFill/>
          </a:ln>
        </p:spPr>
        <p:txBody>
          <a:bodyPr lIns="91425" tIns="91425" rIns="91425" bIns="91425" anchor="ctr" anchorCtr="0">
            <a:noAutofit/>
          </a:bodyPr>
          <a:lstStyle/>
          <a:p>
            <a:pPr lvl="0" algn="ctr" rtl="0">
              <a:spcBef>
                <a:spcPts val="0"/>
              </a:spcBef>
              <a:buNone/>
            </a:pPr>
            <a:r>
              <a:rPr lang="en" sz="1800" u="sng">
                <a:solidFill>
                  <a:srgbClr val="00FFFF"/>
                </a:solidFill>
                <a:hlinkClick r:id="rId4"/>
              </a:rPr>
              <a:t>Link to extension</a:t>
            </a:r>
          </a:p>
        </p:txBody>
      </p:sp>
      <p:pic>
        <p:nvPicPr>
          <p:cNvPr id="299" name="Shape 299"/>
          <p:cNvPicPr preferRelativeResize="0"/>
          <p:nvPr/>
        </p:nvPicPr>
        <p:blipFill>
          <a:blip r:embed="rId5">
            <a:alphaModFix/>
          </a:blip>
          <a:stretch>
            <a:fillRect/>
          </a:stretch>
        </p:blipFill>
        <p:spPr>
          <a:xfrm>
            <a:off x="5275883" y="2073537"/>
            <a:ext cx="3358341" cy="2048625"/>
          </a:xfrm>
          <a:prstGeom prst="rect">
            <a:avLst/>
          </a:prstGeom>
          <a:noFill/>
          <a:ln>
            <a:noFill/>
          </a:ln>
        </p:spPr>
      </p:pic>
      <p:sp>
        <p:nvSpPr>
          <p:cNvPr id="300" name="Shape 300"/>
          <p:cNvSpPr txBox="1"/>
          <p:nvPr/>
        </p:nvSpPr>
        <p:spPr>
          <a:xfrm>
            <a:off x="4937375" y="4435725"/>
            <a:ext cx="3554999" cy="473700"/>
          </a:xfrm>
          <a:prstGeom prst="rect">
            <a:avLst/>
          </a:prstGeom>
          <a:noFill/>
          <a:ln>
            <a:noFill/>
          </a:ln>
        </p:spPr>
        <p:txBody>
          <a:bodyPr lIns="91425" tIns="91425" rIns="91425" bIns="91425" anchor="t" anchorCtr="0">
            <a:noAutofit/>
          </a:bodyPr>
          <a:lstStyle/>
          <a:p>
            <a:pPr lvl="0" algn="ctr">
              <a:spcBef>
                <a:spcPts val="0"/>
              </a:spcBef>
              <a:buNone/>
            </a:pPr>
            <a:r>
              <a:rPr lang="en" sz="1800" u="sng">
                <a:solidFill>
                  <a:srgbClr val="00FFFF"/>
                </a:solidFill>
                <a:hlinkClick r:id="rId6"/>
              </a:rPr>
              <a:t>Demo Video</a:t>
            </a:r>
          </a:p>
        </p:txBody>
      </p:sp>
      <p:sp>
        <p:nvSpPr>
          <p:cNvPr id="301" name="Shape 301"/>
          <p:cNvSpPr txBox="1">
            <a:spLocks noGrp="1"/>
          </p:cNvSpPr>
          <p:nvPr>
            <p:ph type="title"/>
          </p:nvPr>
        </p:nvSpPr>
        <p:spPr>
          <a:xfrm>
            <a:off x="311700" y="43675"/>
            <a:ext cx="8520599" cy="847799"/>
          </a:xfrm>
          <a:prstGeom prst="rect">
            <a:avLst/>
          </a:prstGeom>
        </p:spPr>
        <p:txBody>
          <a:bodyPr lIns="91425" tIns="91425" rIns="91425" bIns="91425" anchor="t" anchorCtr="0">
            <a:noAutofit/>
          </a:bodyPr>
          <a:lstStyle/>
          <a:p>
            <a:pPr lvl="0" algn="ctr" rtl="0">
              <a:spcBef>
                <a:spcPts val="0"/>
              </a:spcBef>
              <a:buNone/>
            </a:pPr>
            <a:r>
              <a:rPr lang="en" sz="3600" u="sng">
                <a:solidFill>
                  <a:srgbClr val="00FFFF"/>
                </a:solidFill>
                <a:latin typeface="Trebuchet MS"/>
                <a:ea typeface="Trebuchet MS"/>
                <a:cs typeface="Trebuchet MS"/>
                <a:sym typeface="Trebuchet MS"/>
                <a:hlinkClick r:id="rId4"/>
              </a:rPr>
              <a:t>Read &amp; Write for Google</a:t>
            </a:r>
            <a:r>
              <a:rPr lang="en" sz="3600" u="sng">
                <a:solidFill>
                  <a:srgbClr val="00FFFF"/>
                </a:solidFill>
                <a:latin typeface="Trebuchet MS"/>
                <a:ea typeface="Trebuchet MS"/>
                <a:cs typeface="Trebuchet MS"/>
                <a:sym typeface="Trebuchet MS"/>
              </a:rPr>
              <a:t> </a:t>
            </a:r>
          </a:p>
          <a:p>
            <a:pPr lvl="0" algn="ctr" rtl="0">
              <a:spcBef>
                <a:spcPts val="0"/>
              </a:spcBef>
              <a:buNone/>
            </a:pPr>
            <a:r>
              <a:rPr lang="en" sz="3600" u="sng">
                <a:solidFill>
                  <a:srgbClr val="00FFFF"/>
                </a:solidFill>
                <a:latin typeface="Trebuchet MS"/>
                <a:ea typeface="Trebuchet MS"/>
                <a:cs typeface="Trebuchet MS"/>
                <a:sym typeface="Trebuchet MS"/>
              </a:rPr>
              <a:t> Chrome Extension</a:t>
            </a:r>
          </a:p>
          <a:p>
            <a:pPr lvl="0" rtl="0">
              <a:spcBef>
                <a:spcPts val="0"/>
              </a:spcBef>
              <a:buNone/>
            </a:pPr>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235925" y="2273025"/>
            <a:ext cx="8520599" cy="2665799"/>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2400" b="1">
                <a:solidFill>
                  <a:srgbClr val="FFFFFF"/>
                </a:solidFill>
              </a:rPr>
              <a:t>Premium Account is </a:t>
            </a:r>
            <a:r>
              <a:rPr lang="en" sz="2400" b="1">
                <a:solidFill>
                  <a:srgbClr val="FFFF00"/>
                </a:solidFill>
              </a:rPr>
              <a:t>FREE</a:t>
            </a:r>
            <a:r>
              <a:rPr lang="en" sz="2400" b="1">
                <a:solidFill>
                  <a:schemeClr val="dk1"/>
                </a:solidFill>
              </a:rPr>
              <a:t> </a:t>
            </a:r>
            <a:r>
              <a:rPr lang="en" sz="2400">
                <a:solidFill>
                  <a:schemeClr val="dk1"/>
                </a:solidFill>
              </a:rPr>
              <a:t>to all teachers with a Google Apps for Education Account</a:t>
            </a:r>
          </a:p>
          <a:p>
            <a:pPr lvl="0" algn="ctr" rtl="0">
              <a:lnSpc>
                <a:spcPct val="100000"/>
              </a:lnSpc>
              <a:spcBef>
                <a:spcPts val="600"/>
              </a:spcBef>
              <a:spcAft>
                <a:spcPts val="0"/>
              </a:spcAft>
              <a:buNone/>
            </a:pPr>
            <a:r>
              <a:rPr lang="en" sz="3000" u="sng">
                <a:solidFill>
                  <a:srgbClr val="00FFFF"/>
                </a:solidFill>
                <a:hlinkClick r:id="rId3"/>
              </a:rPr>
              <a:t>Video Demo</a:t>
            </a:r>
          </a:p>
          <a:p>
            <a:pPr lvl="0" algn="ctr" rtl="0">
              <a:lnSpc>
                <a:spcPct val="100000"/>
              </a:lnSpc>
              <a:spcBef>
                <a:spcPts val="600"/>
              </a:spcBef>
              <a:spcAft>
                <a:spcPts val="0"/>
              </a:spcAft>
              <a:buNone/>
            </a:pPr>
            <a:r>
              <a:rPr lang="en" sz="3000">
                <a:solidFill>
                  <a:srgbClr val="00FFFF"/>
                </a:solidFill>
              </a:rPr>
              <a:t> </a:t>
            </a:r>
            <a:r>
              <a:rPr lang="en" sz="3000" u="sng">
                <a:solidFill>
                  <a:srgbClr val="00FFFF"/>
                </a:solidFill>
                <a:hlinkClick r:id="rId4"/>
              </a:rPr>
              <a:t>Sign up</a:t>
            </a:r>
          </a:p>
          <a:p>
            <a:pPr lvl="0" algn="ctr" rtl="0">
              <a:lnSpc>
                <a:spcPct val="100000"/>
              </a:lnSpc>
              <a:spcBef>
                <a:spcPts val="600"/>
              </a:spcBef>
              <a:spcAft>
                <a:spcPts val="0"/>
              </a:spcAft>
              <a:buNone/>
            </a:pPr>
            <a:endParaRPr sz="800">
              <a:solidFill>
                <a:srgbClr val="FFFF00"/>
              </a:solidFill>
            </a:endParaRPr>
          </a:p>
          <a:p>
            <a:pPr lvl="0" algn="ctr" rtl="0">
              <a:lnSpc>
                <a:spcPct val="100000"/>
              </a:lnSpc>
              <a:spcBef>
                <a:spcPts val="600"/>
              </a:spcBef>
              <a:spcAft>
                <a:spcPts val="0"/>
              </a:spcAft>
              <a:buNone/>
            </a:pPr>
            <a:endParaRPr sz="3000">
              <a:solidFill>
                <a:srgbClr val="FFFF00"/>
              </a:solidFill>
            </a:endParaRPr>
          </a:p>
          <a:p>
            <a:pPr lvl="0" rtl="0">
              <a:lnSpc>
                <a:spcPct val="100000"/>
              </a:lnSpc>
              <a:spcBef>
                <a:spcPts val="600"/>
              </a:spcBef>
              <a:spcAft>
                <a:spcPts val="0"/>
              </a:spcAft>
              <a:buNone/>
            </a:pPr>
            <a:endParaRPr sz="1400">
              <a:solidFill>
                <a:schemeClr val="dk1"/>
              </a:solidFill>
            </a:endParaRPr>
          </a:p>
          <a:p>
            <a:pPr lvl="0" algn="ctr" rtl="0">
              <a:lnSpc>
                <a:spcPct val="100000"/>
              </a:lnSpc>
              <a:spcBef>
                <a:spcPts val="600"/>
              </a:spcBef>
              <a:spcAft>
                <a:spcPts val="0"/>
              </a:spcAft>
              <a:buNone/>
            </a:pPr>
            <a:endParaRPr sz="3000">
              <a:solidFill>
                <a:srgbClr val="FFFF00"/>
              </a:solidFill>
            </a:endParaRPr>
          </a:p>
          <a:p>
            <a:pPr lvl="0" rtl="0">
              <a:spcBef>
                <a:spcPts val="0"/>
              </a:spcBef>
              <a:buNone/>
            </a:pPr>
            <a:endParaRPr/>
          </a:p>
        </p:txBody>
      </p:sp>
      <p:pic>
        <p:nvPicPr>
          <p:cNvPr id="307" name="Shape 307"/>
          <p:cNvPicPr preferRelativeResize="0"/>
          <p:nvPr/>
        </p:nvPicPr>
        <p:blipFill>
          <a:blip r:embed="rId5">
            <a:alphaModFix/>
          </a:blip>
          <a:stretch>
            <a:fillRect/>
          </a:stretch>
        </p:blipFill>
        <p:spPr>
          <a:xfrm>
            <a:off x="3315950" y="476225"/>
            <a:ext cx="2360549" cy="1439950"/>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1800">
                <a:solidFill>
                  <a:srgbClr val="FFFF00"/>
                </a:solidFill>
              </a:rPr>
              <a:t>Students get a 30 day FREE trial!</a:t>
            </a:r>
          </a:p>
          <a:p>
            <a:pPr lvl="0" algn="ctr" rtl="0">
              <a:lnSpc>
                <a:spcPct val="115000"/>
              </a:lnSpc>
              <a:spcBef>
                <a:spcPts val="0"/>
              </a:spcBef>
              <a:spcAft>
                <a:spcPts val="1600"/>
              </a:spcAft>
              <a:buNone/>
            </a:pPr>
            <a:r>
              <a:rPr lang="en" sz="1800">
                <a:solidFill>
                  <a:srgbClr val="F3F4F5"/>
                </a:solidFill>
              </a:rPr>
              <a:t>After 30 days, students can still access the </a:t>
            </a:r>
            <a:r>
              <a:rPr lang="en" sz="1800" b="1">
                <a:solidFill>
                  <a:srgbClr val="F3F4F5"/>
                </a:solidFill>
              </a:rPr>
              <a:t>Read Aloud and Translator </a:t>
            </a:r>
            <a:r>
              <a:rPr lang="en" sz="1800">
                <a:solidFill>
                  <a:srgbClr val="F3F4F5"/>
                </a:solidFill>
              </a:rPr>
              <a:t>features in Google Docs and web pages. Premium features for Google Docs, web pages, PDF, EPUB, and KES files are available by purchasing a subscription for single users, groups of users, or domains.</a:t>
            </a:r>
          </a:p>
          <a:p>
            <a:pPr lvl="0">
              <a:spcBef>
                <a:spcPts val="0"/>
              </a:spcBef>
              <a:buNone/>
            </a:pPr>
            <a:endParaRPr/>
          </a:p>
        </p:txBody>
      </p:sp>
      <p:sp>
        <p:nvSpPr>
          <p:cNvPr id="313" name="Shape 313"/>
          <p:cNvSpPr txBox="1">
            <a:spLocks noGrp="1"/>
          </p:cNvSpPr>
          <p:nvPr>
            <p:ph type="body" idx="1"/>
          </p:nvPr>
        </p:nvSpPr>
        <p:spPr>
          <a:xfrm>
            <a:off x="311700" y="2510175"/>
            <a:ext cx="8520599" cy="2058600"/>
          </a:xfrm>
          <a:prstGeom prst="rect">
            <a:avLst/>
          </a:prstGeom>
        </p:spPr>
        <p:txBody>
          <a:bodyPr lIns="91425" tIns="91425" rIns="91425" bIns="91425" anchor="t" anchorCtr="0">
            <a:noAutofit/>
          </a:bodyPr>
          <a:lstStyle/>
          <a:p>
            <a:pPr lvl="0" rtl="0">
              <a:spcBef>
                <a:spcPts val="0"/>
              </a:spcBef>
              <a:buNone/>
            </a:pPr>
            <a:r>
              <a:rPr lang="en">
                <a:solidFill>
                  <a:srgbClr val="FFFF00"/>
                </a:solidFill>
              </a:rPr>
              <a:t>Single Student</a:t>
            </a:r>
            <a:r>
              <a:rPr lang="en"/>
              <a:t> $ 100</a:t>
            </a:r>
          </a:p>
          <a:p>
            <a:pPr marL="0" lvl="0" indent="0" rtl="0">
              <a:spcBef>
                <a:spcPts val="0"/>
              </a:spcBef>
              <a:buNone/>
            </a:pPr>
            <a:r>
              <a:rPr lang="en">
                <a:solidFill>
                  <a:srgbClr val="FFFF00"/>
                </a:solidFill>
              </a:rPr>
              <a:t>Group</a:t>
            </a:r>
            <a:r>
              <a:rPr lang="en"/>
              <a:t>  (minimum of 150 students within the same domain/district but could be at   different schools) $10</a:t>
            </a:r>
          </a:p>
          <a:p>
            <a:pPr lvl="0">
              <a:spcBef>
                <a:spcPts val="0"/>
              </a:spcBef>
              <a:buNone/>
            </a:pPr>
            <a:r>
              <a:rPr lang="en">
                <a:solidFill>
                  <a:srgbClr val="FFFF00"/>
                </a:solidFill>
              </a:rPr>
              <a:t>Domain</a:t>
            </a:r>
            <a:r>
              <a:rPr lang="en"/>
              <a:t> (minimum of 350 students) $1.50</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268925" y="1278775"/>
            <a:ext cx="8520599" cy="3619500"/>
          </a:xfrm>
          <a:prstGeom prst="rect">
            <a:avLst/>
          </a:prstGeom>
        </p:spPr>
        <p:txBody>
          <a:bodyPr lIns="91425" tIns="91425" rIns="91425" bIns="91425" anchor="t" anchorCtr="0">
            <a:noAutofit/>
          </a:bodyPr>
          <a:lstStyle/>
          <a:p>
            <a:pPr lvl="0" algn="ctr" rtl="0">
              <a:spcBef>
                <a:spcPts val="0"/>
              </a:spcBef>
              <a:buNone/>
            </a:pPr>
            <a:r>
              <a:rPr lang="en" u="sng">
                <a:solidFill>
                  <a:srgbClr val="00FFFF"/>
                </a:solidFill>
                <a:hlinkClick r:id="rId3"/>
              </a:rPr>
              <a:t>Toolmatcher</a:t>
            </a:r>
            <a:r>
              <a:rPr lang="en" u="sng">
                <a:solidFill>
                  <a:srgbClr val="FFFFFF"/>
                </a:solidFill>
                <a:hlinkClick r:id="rId3"/>
              </a:rPr>
              <a:t> </a:t>
            </a:r>
            <a:r>
              <a:rPr lang="en">
                <a:solidFill>
                  <a:srgbClr val="FFFFFF"/>
                </a:solidFill>
              </a:rPr>
              <a:t>can help with pairing a student's accommodation needs with the appropriate support features built right into Read&amp;Write for Google Chrome™.</a:t>
            </a:r>
          </a:p>
          <a:p>
            <a:pPr lvl="0" algn="ctr" rtl="0">
              <a:spcBef>
                <a:spcPts val="0"/>
              </a:spcBef>
              <a:buNone/>
            </a:pPr>
            <a:r>
              <a:rPr lang="en">
                <a:solidFill>
                  <a:srgbClr val="FFFFFF"/>
                </a:solidFill>
              </a:rPr>
              <a:t>Use the Toolmatcher to select the tools within Read&amp;Write for Google Chrome™ that best match a student's learning style. Then click the "See how Read&amp;Write can help" button to create the student's personalised Read&amp;Write for Google Chrome™ user guide.</a:t>
            </a:r>
          </a:p>
          <a:p>
            <a:pPr lvl="0" algn="ctr" rtl="0">
              <a:spcBef>
                <a:spcPts val="0"/>
              </a:spcBef>
              <a:buNone/>
            </a:pPr>
            <a:r>
              <a:rPr lang="en" sz="1100">
                <a:solidFill>
                  <a:srgbClr val="00FFFF"/>
                </a:solidFill>
              </a:rPr>
              <a:t> </a:t>
            </a:r>
            <a:r>
              <a:rPr lang="en" u="sng">
                <a:solidFill>
                  <a:srgbClr val="00FFFF"/>
                </a:solidFill>
                <a:hlinkClick r:id="rId3"/>
              </a:rPr>
              <a:t>https://www.texthelp.com/en-us/products/toolmatcher-read-write-for-google</a:t>
            </a:r>
            <a:r>
              <a:rPr lang="en">
                <a:solidFill>
                  <a:srgbClr val="00FFFF"/>
                </a:solidFill>
              </a:rPr>
              <a:t> </a:t>
            </a:r>
          </a:p>
        </p:txBody>
      </p:sp>
      <p:sp>
        <p:nvSpPr>
          <p:cNvPr id="319" name="Shape 319"/>
          <p:cNvSpPr txBox="1"/>
          <p:nvPr/>
        </p:nvSpPr>
        <p:spPr>
          <a:xfrm>
            <a:off x="2137650" y="378900"/>
            <a:ext cx="4868700" cy="625199"/>
          </a:xfrm>
          <a:prstGeom prst="rect">
            <a:avLst/>
          </a:prstGeom>
          <a:noFill/>
          <a:ln>
            <a:noFill/>
          </a:ln>
        </p:spPr>
        <p:txBody>
          <a:bodyPr lIns="91425" tIns="91425" rIns="91425" bIns="91425" anchor="t" anchorCtr="0">
            <a:noAutofit/>
          </a:bodyPr>
          <a:lstStyle/>
          <a:p>
            <a:pPr lvl="0" algn="ctr">
              <a:spcBef>
                <a:spcPts val="0"/>
              </a:spcBef>
              <a:buNone/>
            </a:pPr>
            <a:r>
              <a:rPr lang="en" sz="3000">
                <a:solidFill>
                  <a:srgbClr val="FFFF00"/>
                </a:solidFill>
              </a:rPr>
              <a:t>Toolmatcher</a:t>
            </a: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sz="3600">
                <a:solidFill>
                  <a:srgbClr val="FFFF00"/>
                </a:solidFill>
              </a:rPr>
              <a:t>Turn &amp; Talk</a:t>
            </a:r>
          </a:p>
        </p:txBody>
      </p:sp>
      <p:sp>
        <p:nvSpPr>
          <p:cNvPr id="325" name="Shape 325"/>
          <p:cNvSpPr txBox="1">
            <a:spLocks noGrp="1"/>
          </p:cNvSpPr>
          <p:nvPr>
            <p:ph type="body" idx="1"/>
          </p:nvPr>
        </p:nvSpPr>
        <p:spPr>
          <a:xfrm>
            <a:off x="791250" y="3958000"/>
            <a:ext cx="7561499" cy="9657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solidFill>
                  <a:srgbClr val="FFFFFF"/>
                </a:solidFill>
              </a:rPr>
              <a:t>How could Google Chrome extensions improve independent access to text/content?</a:t>
            </a:r>
          </a:p>
          <a:p>
            <a:pPr lvl="0">
              <a:spcBef>
                <a:spcPts val="0"/>
              </a:spcBef>
              <a:buNone/>
            </a:pPr>
            <a:endParaRPr/>
          </a:p>
        </p:txBody>
      </p:sp>
      <p:pic>
        <p:nvPicPr>
          <p:cNvPr id="326" name="Shape 326"/>
          <p:cNvPicPr preferRelativeResize="0"/>
          <p:nvPr/>
        </p:nvPicPr>
        <p:blipFill>
          <a:blip r:embed="rId3">
            <a:alphaModFix/>
          </a:blip>
          <a:stretch>
            <a:fillRect/>
          </a:stretch>
        </p:blipFill>
        <p:spPr>
          <a:xfrm>
            <a:off x="6688850" y="1828875"/>
            <a:ext cx="2160575" cy="1317975"/>
          </a:xfrm>
          <a:prstGeom prst="rect">
            <a:avLst/>
          </a:prstGeom>
          <a:noFill/>
          <a:ln>
            <a:noFill/>
          </a:ln>
        </p:spPr>
      </p:pic>
      <p:pic>
        <p:nvPicPr>
          <p:cNvPr id="327" name="Shape 327"/>
          <p:cNvPicPr preferRelativeResize="0"/>
          <p:nvPr/>
        </p:nvPicPr>
        <p:blipFill>
          <a:blip r:embed="rId4">
            <a:alphaModFix/>
          </a:blip>
          <a:stretch>
            <a:fillRect/>
          </a:stretch>
        </p:blipFill>
        <p:spPr>
          <a:xfrm>
            <a:off x="4690026" y="1435495"/>
            <a:ext cx="1497275" cy="2104729"/>
          </a:xfrm>
          <a:prstGeom prst="rect">
            <a:avLst/>
          </a:prstGeom>
          <a:noFill/>
          <a:ln>
            <a:noFill/>
          </a:ln>
        </p:spPr>
      </p:pic>
      <p:pic>
        <p:nvPicPr>
          <p:cNvPr id="328" name="Shape 328"/>
          <p:cNvPicPr preferRelativeResize="0"/>
          <p:nvPr/>
        </p:nvPicPr>
        <p:blipFill>
          <a:blip r:embed="rId5">
            <a:alphaModFix/>
          </a:blip>
          <a:stretch>
            <a:fillRect/>
          </a:stretch>
        </p:blipFill>
        <p:spPr>
          <a:xfrm>
            <a:off x="268427" y="1715202"/>
            <a:ext cx="2275124" cy="1545325"/>
          </a:xfrm>
          <a:prstGeom prst="rect">
            <a:avLst/>
          </a:prstGeom>
          <a:noFill/>
          <a:ln>
            <a:noFill/>
          </a:ln>
        </p:spPr>
      </p:pic>
      <p:pic>
        <p:nvPicPr>
          <p:cNvPr id="329" name="Shape 329"/>
          <p:cNvPicPr preferRelativeResize="0"/>
          <p:nvPr/>
        </p:nvPicPr>
        <p:blipFill>
          <a:blip r:embed="rId6">
            <a:alphaModFix/>
          </a:blip>
          <a:stretch>
            <a:fillRect/>
          </a:stretch>
        </p:blipFill>
        <p:spPr>
          <a:xfrm>
            <a:off x="2868148" y="1748713"/>
            <a:ext cx="1497274" cy="1478309"/>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335" name="Shape 335"/>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336" name="Shape 336"/>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337" name="Shape 337"/>
          <p:cNvSpPr/>
          <p:nvPr/>
        </p:nvSpPr>
        <p:spPr>
          <a:xfrm>
            <a:off x="5894700" y="343367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192875"/>
            <a:ext cx="8520599" cy="572699"/>
          </a:xfrm>
          <a:prstGeom prst="rect">
            <a:avLst/>
          </a:prstGeom>
        </p:spPr>
        <p:txBody>
          <a:bodyPr lIns="91425" tIns="91425" rIns="91425" bIns="91425" anchor="t" anchorCtr="0">
            <a:noAutofit/>
          </a:bodyPr>
          <a:lstStyle/>
          <a:p>
            <a:pPr lvl="0" algn="ctr" rtl="0">
              <a:spcBef>
                <a:spcPts val="0"/>
              </a:spcBef>
              <a:buNone/>
            </a:pPr>
            <a:r>
              <a:rPr lang="en" sz="3600" b="1">
                <a:solidFill>
                  <a:srgbClr val="FFFF00"/>
                </a:solidFill>
              </a:rPr>
              <a:t>Making Smart Decisions about AT</a:t>
            </a:r>
          </a:p>
          <a:p>
            <a:pPr lvl="0">
              <a:spcBef>
                <a:spcPts val="0"/>
              </a:spcBef>
              <a:buNone/>
            </a:pPr>
            <a:endParaRPr/>
          </a:p>
        </p:txBody>
      </p:sp>
      <p:sp>
        <p:nvSpPr>
          <p:cNvPr id="74" name="Shape 74"/>
          <p:cNvSpPr txBox="1">
            <a:spLocks noGrp="1"/>
          </p:cNvSpPr>
          <p:nvPr>
            <p:ph type="body" idx="1"/>
          </p:nvPr>
        </p:nvSpPr>
        <p:spPr>
          <a:xfrm>
            <a:off x="311700" y="999750"/>
            <a:ext cx="8520599" cy="3721199"/>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4800" b="1">
                <a:solidFill>
                  <a:srgbClr val="FFFFFF"/>
                </a:solidFill>
              </a:rPr>
              <a:t>S.E.T.T</a:t>
            </a:r>
            <a:r>
              <a:rPr lang="en" sz="4800">
                <a:solidFill>
                  <a:srgbClr val="FFFFFF"/>
                </a:solidFill>
              </a:rPr>
              <a:t> </a:t>
            </a:r>
            <a:r>
              <a:rPr lang="en" sz="3600">
                <a:solidFill>
                  <a:srgbClr val="FFFFFF"/>
                </a:solidFill>
              </a:rPr>
              <a:t>Framework</a:t>
            </a:r>
          </a:p>
          <a:p>
            <a:pPr lvl="0" algn="ctr" rtl="0">
              <a:lnSpc>
                <a:spcPct val="100000"/>
              </a:lnSpc>
              <a:spcBef>
                <a:spcPts val="0"/>
              </a:spcBef>
              <a:spcAft>
                <a:spcPts val="0"/>
              </a:spcAft>
              <a:buNone/>
            </a:pPr>
            <a:r>
              <a:rPr lang="en" sz="2400" b="1" u="sng">
                <a:solidFill>
                  <a:srgbClr val="FFFF00"/>
                </a:solidFill>
              </a:rPr>
              <a:t>S</a:t>
            </a:r>
            <a:r>
              <a:rPr lang="en" sz="2400">
                <a:solidFill>
                  <a:srgbClr val="FFFF00"/>
                </a:solidFill>
              </a:rPr>
              <a:t>tudent,  </a:t>
            </a:r>
            <a:r>
              <a:rPr lang="en" sz="2400" b="1" u="sng">
                <a:solidFill>
                  <a:srgbClr val="FFFF00"/>
                </a:solidFill>
              </a:rPr>
              <a:t>E</a:t>
            </a:r>
            <a:r>
              <a:rPr lang="en" sz="2400">
                <a:solidFill>
                  <a:srgbClr val="FFFF00"/>
                </a:solidFill>
              </a:rPr>
              <a:t>nvironment, </a:t>
            </a:r>
            <a:r>
              <a:rPr lang="en" sz="2400" b="1" u="sng">
                <a:solidFill>
                  <a:srgbClr val="FFFF00"/>
                </a:solidFill>
              </a:rPr>
              <a:t>T</a:t>
            </a:r>
            <a:r>
              <a:rPr lang="en" sz="2400">
                <a:solidFill>
                  <a:srgbClr val="FFFF00"/>
                </a:solidFill>
              </a:rPr>
              <a:t>ask, </a:t>
            </a:r>
            <a:r>
              <a:rPr lang="en" sz="2400" b="1" u="sng">
                <a:solidFill>
                  <a:srgbClr val="FFFF00"/>
                </a:solidFill>
              </a:rPr>
              <a:t>T</a:t>
            </a:r>
            <a:r>
              <a:rPr lang="en" sz="2400">
                <a:solidFill>
                  <a:srgbClr val="FFFF00"/>
                </a:solidFill>
              </a:rPr>
              <a:t>ools</a:t>
            </a:r>
          </a:p>
          <a:p>
            <a:pPr lvl="0" algn="ctr" rtl="0">
              <a:lnSpc>
                <a:spcPct val="100000"/>
              </a:lnSpc>
              <a:spcBef>
                <a:spcPts val="0"/>
              </a:spcBef>
              <a:spcAft>
                <a:spcPts val="0"/>
              </a:spcAft>
              <a:buNone/>
            </a:pPr>
            <a:endParaRPr sz="2400">
              <a:solidFill>
                <a:srgbClr val="FFFF00"/>
              </a:solidFill>
            </a:endParaRPr>
          </a:p>
          <a:p>
            <a:pPr lvl="0" algn="ctr" rtl="0">
              <a:spcBef>
                <a:spcPts val="0"/>
              </a:spcBef>
              <a:spcAft>
                <a:spcPts val="0"/>
              </a:spcAft>
              <a:buNone/>
            </a:pPr>
            <a:r>
              <a:rPr lang="en">
                <a:solidFill>
                  <a:schemeClr val="dk1"/>
                </a:solidFill>
              </a:rPr>
              <a:t>This four-part model is intended to promote collaborative decision-making in all phases of assistive technology service design and delivery from consideration through implementation and evaluation of effectiveness (trialing).</a:t>
            </a:r>
          </a:p>
          <a:p>
            <a:pPr lvl="0" algn="ctr" rtl="0">
              <a:spcBef>
                <a:spcPts val="600"/>
              </a:spcBef>
              <a:spcAft>
                <a:spcPts val="0"/>
              </a:spcAft>
              <a:buNone/>
            </a:pPr>
            <a:r>
              <a:rPr lang="en" u="sng">
                <a:solidFill>
                  <a:schemeClr val="hlink"/>
                </a:solidFill>
                <a:hlinkClick r:id="rId3"/>
              </a:rPr>
              <a:t>VDOE Assistive Technology Framework</a:t>
            </a:r>
          </a:p>
          <a:p>
            <a:pPr lvl="0" algn="ctr" rtl="0">
              <a:lnSpc>
                <a:spcPct val="100000"/>
              </a:lnSpc>
              <a:spcBef>
                <a:spcPts val="600"/>
              </a:spcBef>
              <a:spcAft>
                <a:spcPts val="0"/>
              </a:spcAft>
              <a:buNone/>
            </a:pPr>
            <a:r>
              <a:rPr lang="en" sz="2400" u="sng">
                <a:solidFill>
                  <a:srgbClr val="00FFFF"/>
                </a:solidFill>
                <a:hlinkClick r:id="rId4"/>
              </a:rPr>
              <a:t>article</a:t>
            </a:r>
          </a:p>
          <a:p>
            <a:pPr lvl="0" algn="ctr" rtl="0">
              <a:lnSpc>
                <a:spcPct val="100000"/>
              </a:lnSpc>
              <a:spcBef>
                <a:spcPts val="600"/>
              </a:spcBef>
              <a:spcAft>
                <a:spcPts val="0"/>
              </a:spcAft>
              <a:buNone/>
            </a:pPr>
            <a:r>
              <a:rPr lang="en" sz="2400" u="sng">
                <a:solidFill>
                  <a:srgbClr val="00FFFF"/>
                </a:solidFill>
                <a:hlinkClick r:id="rId5"/>
              </a:rPr>
              <a:t>chart</a:t>
            </a:r>
          </a:p>
          <a:p>
            <a:pPr lvl="0">
              <a:spcBef>
                <a:spcPts val="0"/>
              </a:spcBef>
              <a:buNone/>
            </a:pPr>
            <a:endParaRP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311700" y="424975"/>
            <a:ext cx="8520599" cy="4362900"/>
          </a:xfrm>
          <a:prstGeom prst="rect">
            <a:avLst/>
          </a:prstGeom>
        </p:spPr>
        <p:txBody>
          <a:bodyPr lIns="91425" tIns="91425" rIns="91425" bIns="91425" anchor="t" anchorCtr="0">
            <a:noAutofit/>
          </a:bodyPr>
          <a:lstStyle/>
          <a:p>
            <a:pPr marL="457200" lvl="0" indent="-298450" algn="ctr" rtl="0">
              <a:lnSpc>
                <a:spcPct val="100000"/>
              </a:lnSpc>
              <a:spcBef>
                <a:spcPts val="0"/>
              </a:spcBef>
              <a:spcAft>
                <a:spcPts val="0"/>
              </a:spcAft>
              <a:buClr>
                <a:srgbClr val="000000"/>
              </a:buClr>
              <a:buSzPct val="30555"/>
              <a:buFont typeface="Calibri"/>
              <a:buChar char="●"/>
            </a:pPr>
            <a:r>
              <a:rPr lang="en" sz="3600" b="1">
                <a:solidFill>
                  <a:schemeClr val="dk1"/>
                </a:solidFill>
                <a:latin typeface="Calibri"/>
                <a:ea typeface="Calibri"/>
                <a:cs typeface="Calibri"/>
                <a:sym typeface="Calibri"/>
              </a:rPr>
              <a:t>Google Accessibility features</a:t>
            </a:r>
            <a:r>
              <a:rPr lang="en" sz="3000" b="1">
                <a:solidFill>
                  <a:schemeClr val="dk1"/>
                </a:solidFill>
                <a:latin typeface="Calibri"/>
                <a:ea typeface="Calibri"/>
                <a:cs typeface="Calibri"/>
                <a:sym typeface="Calibri"/>
              </a:rPr>
              <a:t> </a:t>
            </a:r>
          </a:p>
          <a:p>
            <a:pPr lvl="0" algn="ctr"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algn="ctr"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algn="ctr"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algn="ctr"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rtl="0">
              <a:lnSpc>
                <a:spcPct val="100000"/>
              </a:lnSpc>
              <a:spcBef>
                <a:spcPts val="0"/>
              </a:spcBef>
              <a:spcAft>
                <a:spcPts val="0"/>
              </a:spcAft>
              <a:buNone/>
            </a:pPr>
            <a:endParaRPr sz="3000" b="1">
              <a:solidFill>
                <a:schemeClr val="dk1"/>
              </a:solidFill>
              <a:latin typeface="Calibri"/>
              <a:ea typeface="Calibri"/>
              <a:cs typeface="Calibri"/>
              <a:sym typeface="Calibri"/>
            </a:endParaRPr>
          </a:p>
          <a:p>
            <a:pPr lvl="0" algn="ctr" rtl="0">
              <a:lnSpc>
                <a:spcPct val="100000"/>
              </a:lnSpc>
              <a:spcBef>
                <a:spcPts val="600"/>
              </a:spcBef>
              <a:spcAft>
                <a:spcPts val="0"/>
              </a:spcAft>
              <a:buNone/>
            </a:pPr>
            <a:r>
              <a:rPr lang="en" sz="3000" u="sng">
                <a:solidFill>
                  <a:srgbClr val="00FFFF"/>
                </a:solidFill>
                <a:hlinkClick r:id="rId3"/>
              </a:rPr>
              <a:t>Google Accessibility Products &amp; Features </a:t>
            </a:r>
          </a:p>
          <a:p>
            <a:pPr lvl="0">
              <a:spcBef>
                <a:spcPts val="0"/>
              </a:spcBef>
              <a:buNone/>
            </a:pPr>
            <a:endParaRPr/>
          </a:p>
        </p:txBody>
      </p:sp>
      <p:pic>
        <p:nvPicPr>
          <p:cNvPr id="343" name="Shape 343"/>
          <p:cNvPicPr preferRelativeResize="0"/>
          <p:nvPr/>
        </p:nvPicPr>
        <p:blipFill>
          <a:blip r:embed="rId4">
            <a:alphaModFix/>
          </a:blip>
          <a:stretch>
            <a:fillRect/>
          </a:stretch>
        </p:blipFill>
        <p:spPr>
          <a:xfrm>
            <a:off x="2743200" y="1947862"/>
            <a:ext cx="3657600" cy="1247775"/>
          </a:xfrm>
          <a:prstGeom prst="rect">
            <a:avLst/>
          </a:prstGeom>
          <a:noFill/>
          <a:ln>
            <a:noFill/>
          </a:ln>
        </p:spPr>
      </p:pic>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311700" y="1656975"/>
            <a:ext cx="8520599" cy="3058800"/>
          </a:xfrm>
          <a:prstGeom prst="rect">
            <a:avLst/>
          </a:prstGeom>
        </p:spPr>
        <p:txBody>
          <a:bodyPr lIns="91425" tIns="91425" rIns="91425" bIns="91425" anchor="t" anchorCtr="0">
            <a:noAutofit/>
          </a:bodyPr>
          <a:lstStyle/>
          <a:p>
            <a:pPr lvl="0" algn="ctr" rtl="0">
              <a:spcBef>
                <a:spcPts val="800"/>
              </a:spcBef>
              <a:spcAft>
                <a:spcPts val="0"/>
              </a:spcAft>
              <a:buNone/>
            </a:pPr>
            <a:r>
              <a:rPr lang="en" sz="3000">
                <a:solidFill>
                  <a:schemeClr val="dk1"/>
                </a:solidFill>
              </a:rPr>
              <a:t>Resources:</a:t>
            </a:r>
          </a:p>
          <a:p>
            <a:pPr lvl="0" algn="ctr" rtl="0">
              <a:spcBef>
                <a:spcPts val="800"/>
              </a:spcBef>
              <a:spcAft>
                <a:spcPts val="0"/>
              </a:spcAft>
              <a:buNone/>
            </a:pPr>
            <a:r>
              <a:rPr lang="en" sz="3000" u="sng">
                <a:solidFill>
                  <a:srgbClr val="00FFFF"/>
                </a:solidFill>
                <a:hlinkClick r:id="rId3"/>
              </a:rPr>
              <a:t>Essential Resources Guide</a:t>
            </a:r>
          </a:p>
          <a:p>
            <a:pPr lvl="0" algn="ctr" rtl="0">
              <a:lnSpc>
                <a:spcPct val="100000"/>
              </a:lnSpc>
              <a:spcBef>
                <a:spcPts val="600"/>
              </a:spcBef>
              <a:spcAft>
                <a:spcPts val="0"/>
              </a:spcAft>
              <a:buNone/>
            </a:pPr>
            <a:r>
              <a:rPr lang="en" sz="3000" u="sng">
                <a:solidFill>
                  <a:srgbClr val="00FFFF"/>
                </a:solidFill>
                <a:hlinkClick r:id="rId4"/>
              </a:rPr>
              <a:t>Google in Your Classroom</a:t>
            </a:r>
          </a:p>
          <a:p>
            <a:pPr lvl="0" algn="ctr" rtl="0">
              <a:spcBef>
                <a:spcPts val="800"/>
              </a:spcBef>
              <a:spcAft>
                <a:spcPts val="0"/>
              </a:spcAft>
              <a:buNone/>
            </a:pPr>
            <a:r>
              <a:rPr lang="en" sz="3000" u="sng">
                <a:solidFill>
                  <a:srgbClr val="00FFFF"/>
                </a:solidFill>
                <a:hlinkClick r:id="rId5"/>
              </a:rPr>
              <a:t>Google Training Center</a:t>
            </a:r>
          </a:p>
          <a:p>
            <a:pPr lvl="0">
              <a:spcBef>
                <a:spcPts val="0"/>
              </a:spcBef>
              <a:buNone/>
            </a:pPr>
            <a:endParaRPr/>
          </a:p>
        </p:txBody>
      </p:sp>
      <p:pic>
        <p:nvPicPr>
          <p:cNvPr id="349" name="Shape 349"/>
          <p:cNvPicPr preferRelativeResize="0"/>
          <p:nvPr/>
        </p:nvPicPr>
        <p:blipFill>
          <a:blip r:embed="rId6">
            <a:alphaModFix/>
          </a:blip>
          <a:stretch>
            <a:fillRect/>
          </a:stretch>
        </p:blipFill>
        <p:spPr>
          <a:xfrm>
            <a:off x="1733550" y="495000"/>
            <a:ext cx="5676900" cy="800100"/>
          </a:xfrm>
          <a:prstGeom prst="rect">
            <a:avLst/>
          </a:prstGeom>
          <a:noFill/>
          <a:ln>
            <a:noFill/>
          </a:ln>
        </p:spPr>
      </p:pic>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marL="457200" lvl="0" indent="-298450" algn="ctr" rtl="0">
              <a:spcBef>
                <a:spcPts val="0"/>
              </a:spcBef>
              <a:buClr>
                <a:srgbClr val="000000"/>
              </a:buClr>
              <a:buSzPct val="30555"/>
              <a:buFont typeface="Calibri"/>
              <a:buChar char="●"/>
            </a:pPr>
            <a:r>
              <a:rPr lang="en" sz="3600" b="1">
                <a:latin typeface="Calibri"/>
                <a:ea typeface="Calibri"/>
                <a:cs typeface="Calibri"/>
                <a:sym typeface="Calibri"/>
              </a:rPr>
              <a:t>Chromebook Accessibility features</a:t>
            </a:r>
            <a:r>
              <a:rPr lang="en" sz="3000" b="1">
                <a:latin typeface="Calibri"/>
                <a:ea typeface="Calibri"/>
                <a:cs typeface="Calibri"/>
                <a:sym typeface="Calibri"/>
              </a:rPr>
              <a:t> </a:t>
            </a:r>
          </a:p>
          <a:p>
            <a:pPr lvl="0">
              <a:spcBef>
                <a:spcPts val="0"/>
              </a:spcBef>
              <a:buNone/>
            </a:pPr>
            <a:endParaRPr/>
          </a:p>
        </p:txBody>
      </p:sp>
      <p:sp>
        <p:nvSpPr>
          <p:cNvPr id="355" name="Shape 35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endParaRPr/>
          </a:p>
          <a:p>
            <a:pPr lvl="0" algn="ctr" rtl="0">
              <a:lnSpc>
                <a:spcPct val="100000"/>
              </a:lnSpc>
              <a:spcBef>
                <a:spcPts val="0"/>
              </a:spcBef>
              <a:spcAft>
                <a:spcPts val="0"/>
              </a:spcAft>
              <a:buNone/>
            </a:pPr>
            <a:r>
              <a:rPr lang="en" sz="3000" u="sng">
                <a:solidFill>
                  <a:srgbClr val="00FFFF"/>
                </a:solidFill>
                <a:latin typeface="Calibri"/>
                <a:ea typeface="Calibri"/>
                <a:cs typeface="Calibri"/>
                <a:sym typeface="Calibri"/>
                <a:hlinkClick r:id="rId3"/>
              </a:rPr>
              <a:t>How to turn on accessibility features on chromebook</a:t>
            </a:r>
          </a:p>
          <a:p>
            <a:pPr lvl="0" algn="ctr" rtl="0">
              <a:lnSpc>
                <a:spcPct val="100000"/>
              </a:lnSpc>
              <a:spcBef>
                <a:spcPts val="0"/>
              </a:spcBef>
              <a:spcAft>
                <a:spcPts val="0"/>
              </a:spcAft>
              <a:buNone/>
            </a:pPr>
            <a:endParaRPr sz="3000">
              <a:solidFill>
                <a:srgbClr val="FFFF00"/>
              </a:solidFill>
              <a:latin typeface="Calibri"/>
              <a:ea typeface="Calibri"/>
              <a:cs typeface="Calibri"/>
              <a:sym typeface="Calibri"/>
            </a:endParaRPr>
          </a:p>
        </p:txBody>
      </p:sp>
      <p:pic>
        <p:nvPicPr>
          <p:cNvPr id="356" name="Shape 356"/>
          <p:cNvPicPr preferRelativeResize="0"/>
          <p:nvPr/>
        </p:nvPicPr>
        <p:blipFill>
          <a:blip r:embed="rId4">
            <a:alphaModFix/>
          </a:blip>
          <a:stretch>
            <a:fillRect/>
          </a:stretch>
        </p:blipFill>
        <p:spPr>
          <a:xfrm>
            <a:off x="3320025" y="1444949"/>
            <a:ext cx="2703549" cy="1924299"/>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a:blip r:embed="rId3">
            <a:alphaModFix amt="20000"/>
          </a:blip>
          <a:stretch>
            <a:fillRect/>
          </a:stretch>
        </p:blipFill>
        <p:spPr>
          <a:xfrm>
            <a:off x="0" y="0"/>
            <a:ext cx="9144000" cy="5143499"/>
          </a:xfrm>
          <a:prstGeom prst="rect">
            <a:avLst/>
          </a:prstGeom>
          <a:noFill/>
          <a:ln>
            <a:noFill/>
          </a:ln>
        </p:spPr>
      </p:pic>
      <p:sp>
        <p:nvSpPr>
          <p:cNvPr id="362" name="Shape 362"/>
          <p:cNvSpPr txBox="1">
            <a:spLocks noGrp="1"/>
          </p:cNvSpPr>
          <p:nvPr>
            <p:ph type="body" idx="1"/>
          </p:nvPr>
        </p:nvSpPr>
        <p:spPr>
          <a:xfrm>
            <a:off x="311700" y="3942000"/>
            <a:ext cx="8520599" cy="6270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2400" u="sng">
                <a:solidFill>
                  <a:srgbClr val="00FFFF"/>
                </a:solidFill>
                <a:hlinkClick r:id="rId4"/>
              </a:rPr>
              <a:t>Accessibility Features</a:t>
            </a:r>
          </a:p>
          <a:p>
            <a:pPr lvl="0" algn="ctr">
              <a:spcBef>
                <a:spcPts val="0"/>
              </a:spcBef>
              <a:buNone/>
            </a:pPr>
            <a:endParaRPr/>
          </a:p>
        </p:txBody>
      </p:sp>
      <p:sp>
        <p:nvSpPr>
          <p:cNvPr id="363" name="Shape 363"/>
          <p:cNvSpPr txBox="1"/>
          <p:nvPr/>
        </p:nvSpPr>
        <p:spPr>
          <a:xfrm>
            <a:off x="152400" y="152400"/>
            <a:ext cx="8520599" cy="886500"/>
          </a:xfrm>
          <a:prstGeom prst="rect">
            <a:avLst/>
          </a:prstGeom>
          <a:noFill/>
          <a:ln>
            <a:noFill/>
          </a:ln>
        </p:spPr>
        <p:txBody>
          <a:bodyPr lIns="91425" tIns="91425" rIns="91425" bIns="91425" anchor="ctr" anchorCtr="0">
            <a:noAutofit/>
          </a:bodyPr>
          <a:lstStyle/>
          <a:p>
            <a:pPr lvl="0" algn="ctr" rtl="0">
              <a:spcBef>
                <a:spcPts val="0"/>
              </a:spcBef>
              <a:buNone/>
            </a:pPr>
            <a:r>
              <a:rPr lang="en" sz="3600" b="1">
                <a:solidFill>
                  <a:schemeClr val="dk1"/>
                </a:solidFill>
              </a:rPr>
              <a:t>Apple’s iOS</a:t>
            </a:r>
          </a:p>
          <a:p>
            <a:pPr lvl="0" algn="ctr" rtl="0">
              <a:spcBef>
                <a:spcPts val="0"/>
              </a:spcBef>
              <a:buNone/>
            </a:pPr>
            <a:r>
              <a:rPr lang="en" sz="3600" b="1">
                <a:solidFill>
                  <a:schemeClr val="dk1"/>
                </a:solidFill>
              </a:rPr>
              <a:t>Accessibility Features</a:t>
            </a: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168525"/>
            <a:ext cx="8520599" cy="572699"/>
          </a:xfrm>
          <a:prstGeom prst="rect">
            <a:avLst/>
          </a:prstGeom>
        </p:spPr>
        <p:txBody>
          <a:bodyPr lIns="91425" tIns="91425" rIns="91425" bIns="91425" anchor="t" anchorCtr="0">
            <a:noAutofit/>
          </a:bodyPr>
          <a:lstStyle/>
          <a:p>
            <a:pPr marR="165100" lvl="0" algn="ctr" rtl="0">
              <a:lnSpc>
                <a:spcPct val="104000"/>
              </a:lnSpc>
              <a:spcBef>
                <a:spcPts val="0"/>
              </a:spcBef>
              <a:buNone/>
            </a:pPr>
            <a:r>
              <a:rPr lang="en" sz="2400" b="1"/>
              <a:t>Speak Screen and Speak Selection </a:t>
            </a:r>
          </a:p>
          <a:p>
            <a:pPr lvl="0">
              <a:spcBef>
                <a:spcPts val="0"/>
              </a:spcBef>
              <a:buNone/>
            </a:pPr>
            <a:endParaRPr/>
          </a:p>
        </p:txBody>
      </p:sp>
      <p:sp>
        <p:nvSpPr>
          <p:cNvPr id="369" name="Shape 369"/>
          <p:cNvSpPr txBox="1">
            <a:spLocks noGrp="1"/>
          </p:cNvSpPr>
          <p:nvPr>
            <p:ph type="body" idx="1"/>
          </p:nvPr>
        </p:nvSpPr>
        <p:spPr>
          <a:xfrm>
            <a:off x="311700" y="3487750"/>
            <a:ext cx="8520599" cy="1001999"/>
          </a:xfrm>
          <a:prstGeom prst="rect">
            <a:avLst/>
          </a:prstGeom>
        </p:spPr>
        <p:txBody>
          <a:bodyPr lIns="91425" tIns="91425" rIns="91425" bIns="91425" anchor="t" anchorCtr="0">
            <a:noAutofit/>
          </a:bodyPr>
          <a:lstStyle/>
          <a:p>
            <a:pPr marL="457200" marR="165100" lvl="0" indent="-317500" rtl="0">
              <a:lnSpc>
                <a:spcPct val="104000"/>
              </a:lnSpc>
              <a:spcBef>
                <a:spcPts val="0"/>
              </a:spcBef>
              <a:spcAft>
                <a:spcPts val="0"/>
              </a:spcAft>
              <a:buClr>
                <a:schemeClr val="dk1"/>
              </a:buClr>
              <a:buSzPct val="100000"/>
            </a:pPr>
            <a:r>
              <a:rPr lang="en" sz="1400">
                <a:solidFill>
                  <a:schemeClr val="dk1"/>
                </a:solidFill>
              </a:rPr>
              <a:t>Assists with reading emails, web pages, and books to you</a:t>
            </a:r>
          </a:p>
          <a:p>
            <a:pPr marL="457200" marR="165100" lvl="0" indent="-317500" rtl="0">
              <a:lnSpc>
                <a:spcPct val="104000"/>
              </a:lnSpc>
              <a:spcBef>
                <a:spcPts val="0"/>
              </a:spcBef>
              <a:spcAft>
                <a:spcPts val="0"/>
              </a:spcAft>
              <a:buClr>
                <a:schemeClr val="dk1"/>
              </a:buClr>
              <a:buSzPct val="100000"/>
            </a:pPr>
            <a:r>
              <a:rPr lang="en" sz="1400">
                <a:solidFill>
                  <a:schemeClr val="dk1"/>
                </a:solidFill>
              </a:rPr>
              <a:t>Two finger swipe from top down or just tell Siri to Speak Screen</a:t>
            </a:r>
          </a:p>
          <a:p>
            <a:pPr marL="457200" marR="165100" lvl="0" indent="-317500" rtl="0">
              <a:lnSpc>
                <a:spcPct val="104000"/>
              </a:lnSpc>
              <a:spcBef>
                <a:spcPts val="0"/>
              </a:spcBef>
              <a:spcAft>
                <a:spcPts val="0"/>
              </a:spcAft>
              <a:buClr>
                <a:schemeClr val="dk1"/>
              </a:buClr>
              <a:buSzPct val="100000"/>
            </a:pPr>
            <a:r>
              <a:rPr lang="en" sz="1400">
                <a:solidFill>
                  <a:schemeClr val="dk1"/>
                </a:solidFill>
              </a:rPr>
              <a:t>Adjust the voice’s dialect and speaking rate, and have words highlighted</a:t>
            </a:r>
          </a:p>
          <a:p>
            <a:pPr marL="457200" marR="165100" lvl="0" indent="-317500" rtl="0">
              <a:lnSpc>
                <a:spcPct val="104000"/>
              </a:lnSpc>
              <a:spcBef>
                <a:spcPts val="0"/>
              </a:spcBef>
              <a:spcAft>
                <a:spcPts val="0"/>
              </a:spcAft>
              <a:buClr>
                <a:schemeClr val="dk1"/>
              </a:buClr>
              <a:buSzPct val="100000"/>
            </a:pPr>
            <a:r>
              <a:rPr lang="en" sz="1400">
                <a:solidFill>
                  <a:schemeClr val="dk1"/>
                </a:solidFill>
              </a:rPr>
              <a:t>Turn on Speak Selection and hold your finger down over a word to highlight </a:t>
            </a:r>
          </a:p>
          <a:p>
            <a:pPr marL="457200" marR="165100" lvl="0" indent="-317500" rtl="0">
              <a:lnSpc>
                <a:spcPct val="104000"/>
              </a:lnSpc>
              <a:spcBef>
                <a:spcPts val="0"/>
              </a:spcBef>
              <a:spcAft>
                <a:spcPts val="0"/>
              </a:spcAft>
              <a:buClr>
                <a:schemeClr val="dk1"/>
              </a:buClr>
              <a:buSzPct val="100000"/>
            </a:pPr>
            <a:r>
              <a:rPr lang="en" sz="1400">
                <a:solidFill>
                  <a:schemeClr val="dk1"/>
                </a:solidFill>
              </a:rPr>
              <a:t>Drag the bottom right dot over your text, select speak from popup to hear the highlighted text</a:t>
            </a:r>
          </a:p>
          <a:p>
            <a:pPr marR="165100" lvl="0" rtl="0">
              <a:lnSpc>
                <a:spcPct val="104000"/>
              </a:lnSpc>
              <a:spcBef>
                <a:spcPts val="0"/>
              </a:spcBef>
              <a:spcAft>
                <a:spcPts val="0"/>
              </a:spcAft>
              <a:buNone/>
            </a:pPr>
            <a:endParaRPr sz="1400">
              <a:solidFill>
                <a:schemeClr val="dk1"/>
              </a:solidFill>
            </a:endParaRPr>
          </a:p>
          <a:p>
            <a:pPr marR="165100" lvl="0" algn="ctr" rtl="0">
              <a:lnSpc>
                <a:spcPct val="104000"/>
              </a:lnSpc>
              <a:spcBef>
                <a:spcPts val="0"/>
              </a:spcBef>
              <a:spcAft>
                <a:spcPts val="0"/>
              </a:spcAft>
              <a:buNone/>
            </a:pPr>
            <a:r>
              <a:rPr lang="en" sz="1400" i="1">
                <a:solidFill>
                  <a:schemeClr val="dk1"/>
                </a:solidFill>
              </a:rPr>
              <a:t>When using Safari, select “Reader View” to reduce distractions or reading of unnecessary text from Ads. </a:t>
            </a:r>
          </a:p>
          <a:p>
            <a:pPr lvl="0">
              <a:spcBef>
                <a:spcPts val="0"/>
              </a:spcBef>
              <a:buNone/>
            </a:pPr>
            <a:endParaRPr/>
          </a:p>
        </p:txBody>
      </p:sp>
      <p:pic>
        <p:nvPicPr>
          <p:cNvPr id="370" name="Shape 370"/>
          <p:cNvPicPr preferRelativeResize="0"/>
          <p:nvPr/>
        </p:nvPicPr>
        <p:blipFill>
          <a:blip r:embed="rId3">
            <a:alphaModFix/>
          </a:blip>
          <a:stretch>
            <a:fillRect/>
          </a:stretch>
        </p:blipFill>
        <p:spPr>
          <a:xfrm>
            <a:off x="2880712" y="776300"/>
            <a:ext cx="3382574" cy="2676374"/>
          </a:xfrm>
          <a:prstGeom prst="rect">
            <a:avLst/>
          </a:prstGeom>
          <a:noFill/>
          <a:ln>
            <a:noFill/>
          </a:ln>
        </p:spPr>
      </p:pic>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11700" y="51950"/>
            <a:ext cx="8520599" cy="572699"/>
          </a:xfrm>
          <a:prstGeom prst="rect">
            <a:avLst/>
          </a:prstGeom>
        </p:spPr>
        <p:txBody>
          <a:bodyPr lIns="91425" tIns="91425" rIns="91425" bIns="91425" anchor="t" anchorCtr="0">
            <a:noAutofit/>
          </a:bodyPr>
          <a:lstStyle/>
          <a:p>
            <a:pPr marR="241300" lvl="0" algn="ctr" rtl="0">
              <a:lnSpc>
                <a:spcPct val="104000"/>
              </a:lnSpc>
              <a:spcBef>
                <a:spcPts val="100"/>
              </a:spcBef>
              <a:buNone/>
            </a:pPr>
            <a:r>
              <a:rPr lang="en" sz="2400" b="1"/>
              <a:t>Safari Reader View </a:t>
            </a:r>
          </a:p>
          <a:p>
            <a:pPr lvl="0">
              <a:spcBef>
                <a:spcPts val="0"/>
              </a:spcBef>
              <a:buNone/>
            </a:pPr>
            <a:endParaRPr/>
          </a:p>
        </p:txBody>
      </p:sp>
      <p:sp>
        <p:nvSpPr>
          <p:cNvPr id="376" name="Shape 376"/>
          <p:cNvSpPr txBox="1">
            <a:spLocks noGrp="1"/>
          </p:cNvSpPr>
          <p:nvPr>
            <p:ph type="body" idx="1"/>
          </p:nvPr>
        </p:nvSpPr>
        <p:spPr>
          <a:xfrm>
            <a:off x="311700" y="4179950"/>
            <a:ext cx="8520599" cy="729600"/>
          </a:xfrm>
          <a:prstGeom prst="rect">
            <a:avLst/>
          </a:prstGeom>
        </p:spPr>
        <p:txBody>
          <a:bodyPr lIns="91425" tIns="91425" rIns="91425" bIns="91425" anchor="t" anchorCtr="0">
            <a:noAutofit/>
          </a:bodyPr>
          <a:lstStyle/>
          <a:p>
            <a:pPr marL="457200" marR="241300" lvl="0" indent="-317500" rtl="0">
              <a:lnSpc>
                <a:spcPct val="104000"/>
              </a:lnSpc>
              <a:spcBef>
                <a:spcPts val="100"/>
              </a:spcBef>
              <a:spcAft>
                <a:spcPts val="0"/>
              </a:spcAft>
              <a:buClr>
                <a:schemeClr val="dk1"/>
              </a:buClr>
              <a:buSzPct val="100000"/>
            </a:pPr>
            <a:r>
              <a:rPr lang="en" sz="1400">
                <a:solidFill>
                  <a:schemeClr val="dk1"/>
                </a:solidFill>
              </a:rPr>
              <a:t>Minimizes distractions and sensory overload </a:t>
            </a:r>
          </a:p>
          <a:p>
            <a:pPr marL="457200" marR="241300" lvl="0" indent="-317500" rtl="0">
              <a:lnSpc>
                <a:spcPct val="104000"/>
              </a:lnSpc>
              <a:spcBef>
                <a:spcPts val="100"/>
              </a:spcBef>
              <a:spcAft>
                <a:spcPts val="0"/>
              </a:spcAft>
              <a:buClr>
                <a:schemeClr val="dk1"/>
              </a:buClr>
              <a:buSzPct val="100000"/>
            </a:pPr>
            <a:r>
              <a:rPr lang="en" sz="1400">
                <a:solidFill>
                  <a:schemeClr val="dk1"/>
                </a:solidFill>
              </a:rPr>
              <a:t>Safari Reader reduces the visual clutter on a web page by removing distractions</a:t>
            </a:r>
          </a:p>
          <a:p>
            <a:pPr marL="457200" marR="241300" lvl="0" indent="-317500">
              <a:lnSpc>
                <a:spcPct val="104000"/>
              </a:lnSpc>
              <a:spcBef>
                <a:spcPts val="100"/>
              </a:spcBef>
              <a:spcAft>
                <a:spcPts val="0"/>
              </a:spcAft>
              <a:buClr>
                <a:schemeClr val="dk1"/>
              </a:buClr>
              <a:buSzPct val="100000"/>
            </a:pPr>
            <a:r>
              <a:rPr lang="en" sz="1400">
                <a:solidFill>
                  <a:schemeClr val="dk1"/>
                </a:solidFill>
              </a:rPr>
              <a:t>Safari Reader works with Speak Selection and Speak Screen</a:t>
            </a:r>
          </a:p>
        </p:txBody>
      </p:sp>
      <p:pic>
        <p:nvPicPr>
          <p:cNvPr id="377" name="Shape 377"/>
          <p:cNvPicPr preferRelativeResize="0"/>
          <p:nvPr/>
        </p:nvPicPr>
        <p:blipFill rotWithShape="1">
          <a:blip r:embed="rId3">
            <a:alphaModFix/>
          </a:blip>
          <a:srcRect t="5167" b="85917"/>
          <a:stretch/>
        </p:blipFill>
        <p:spPr>
          <a:xfrm>
            <a:off x="2767650" y="624650"/>
            <a:ext cx="3608700" cy="338925"/>
          </a:xfrm>
          <a:prstGeom prst="rect">
            <a:avLst/>
          </a:prstGeom>
          <a:noFill/>
          <a:ln>
            <a:noFill/>
          </a:ln>
        </p:spPr>
      </p:pic>
      <p:pic>
        <p:nvPicPr>
          <p:cNvPr id="378" name="Shape 378"/>
          <p:cNvPicPr preferRelativeResize="0"/>
          <p:nvPr/>
        </p:nvPicPr>
        <p:blipFill>
          <a:blip r:embed="rId4">
            <a:alphaModFix/>
          </a:blip>
          <a:stretch>
            <a:fillRect/>
          </a:stretch>
        </p:blipFill>
        <p:spPr>
          <a:xfrm>
            <a:off x="1558000" y="1083437"/>
            <a:ext cx="2522774" cy="2976624"/>
          </a:xfrm>
          <a:prstGeom prst="rect">
            <a:avLst/>
          </a:prstGeom>
          <a:noFill/>
          <a:ln>
            <a:noFill/>
          </a:ln>
        </p:spPr>
      </p:pic>
      <p:pic>
        <p:nvPicPr>
          <p:cNvPr id="379" name="Shape 379"/>
          <p:cNvPicPr preferRelativeResize="0"/>
          <p:nvPr/>
        </p:nvPicPr>
        <p:blipFill>
          <a:blip r:embed="rId5">
            <a:alphaModFix/>
          </a:blip>
          <a:stretch>
            <a:fillRect/>
          </a:stretch>
        </p:blipFill>
        <p:spPr>
          <a:xfrm>
            <a:off x="4758625" y="1083437"/>
            <a:ext cx="2631575" cy="2976625"/>
          </a:xfrm>
          <a:prstGeom prst="rect">
            <a:avLst/>
          </a:prstGeom>
          <a:noFill/>
          <a:ln>
            <a:noFill/>
          </a:ln>
        </p:spPr>
      </p:pic>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311700" y="1374425"/>
            <a:ext cx="8520599" cy="31944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3000" b="1">
                <a:solidFill>
                  <a:schemeClr val="dk1"/>
                </a:solidFill>
              </a:rPr>
              <a:t>Free alternative keyboard with integrated features for writing and reading support</a:t>
            </a:r>
          </a:p>
          <a:p>
            <a:pPr lvl="0" algn="ctr" rtl="0">
              <a:lnSpc>
                <a:spcPct val="100000"/>
              </a:lnSpc>
              <a:spcBef>
                <a:spcPts val="600"/>
              </a:spcBef>
              <a:spcAft>
                <a:spcPts val="0"/>
              </a:spcAft>
              <a:buNone/>
            </a:pPr>
            <a:r>
              <a:rPr lang="en" sz="2400">
                <a:solidFill>
                  <a:schemeClr val="dk1"/>
                </a:solidFill>
              </a:rPr>
              <a:t>speak as I type</a:t>
            </a:r>
          </a:p>
          <a:p>
            <a:pPr lvl="0" algn="ctr" rtl="0">
              <a:lnSpc>
                <a:spcPct val="100000"/>
              </a:lnSpc>
              <a:spcBef>
                <a:spcPts val="600"/>
              </a:spcBef>
              <a:spcAft>
                <a:spcPts val="0"/>
              </a:spcAft>
              <a:buNone/>
            </a:pPr>
            <a:r>
              <a:rPr lang="en" sz="2400">
                <a:solidFill>
                  <a:schemeClr val="dk1"/>
                </a:solidFill>
              </a:rPr>
              <a:t>word prediction</a:t>
            </a:r>
          </a:p>
          <a:p>
            <a:pPr lvl="0" algn="ctr" rtl="0">
              <a:lnSpc>
                <a:spcPct val="100000"/>
              </a:lnSpc>
              <a:spcBef>
                <a:spcPts val="600"/>
              </a:spcBef>
              <a:spcAft>
                <a:spcPts val="0"/>
              </a:spcAft>
              <a:buNone/>
            </a:pPr>
            <a:r>
              <a:rPr lang="en" sz="2400">
                <a:solidFill>
                  <a:schemeClr val="dk1"/>
                </a:solidFill>
              </a:rPr>
              <a:t>talking &amp; picture dictionary</a:t>
            </a:r>
          </a:p>
          <a:p>
            <a:pPr lvl="0" algn="ctr" rtl="0">
              <a:lnSpc>
                <a:spcPct val="100000"/>
              </a:lnSpc>
              <a:spcBef>
                <a:spcPts val="600"/>
              </a:spcBef>
              <a:spcAft>
                <a:spcPts val="0"/>
              </a:spcAft>
              <a:buNone/>
            </a:pPr>
            <a:r>
              <a:rPr lang="en" sz="2400">
                <a:solidFill>
                  <a:schemeClr val="dk1"/>
                </a:solidFill>
              </a:rPr>
              <a:t>spell checker</a:t>
            </a:r>
          </a:p>
          <a:p>
            <a:pPr lvl="0" algn="ctr" rtl="0">
              <a:lnSpc>
                <a:spcPct val="100000"/>
              </a:lnSpc>
              <a:spcBef>
                <a:spcPts val="600"/>
              </a:spcBef>
              <a:spcAft>
                <a:spcPts val="0"/>
              </a:spcAft>
              <a:buNone/>
            </a:pPr>
            <a:endParaRPr sz="900">
              <a:solidFill>
                <a:schemeClr val="dk1"/>
              </a:solidFill>
            </a:endParaRPr>
          </a:p>
          <a:p>
            <a:pPr lvl="0" algn="ctr" rtl="0">
              <a:lnSpc>
                <a:spcPct val="100000"/>
              </a:lnSpc>
              <a:spcBef>
                <a:spcPts val="600"/>
              </a:spcBef>
              <a:spcAft>
                <a:spcPts val="0"/>
              </a:spcAft>
              <a:buNone/>
            </a:pPr>
            <a:r>
              <a:rPr lang="en" sz="3600" b="1" u="sng">
                <a:solidFill>
                  <a:srgbClr val="00FFFF"/>
                </a:solidFill>
                <a:hlinkClick r:id="rId3"/>
              </a:rPr>
              <a:t>Read&amp;Write iPad</a:t>
            </a:r>
          </a:p>
          <a:p>
            <a:pPr lvl="0">
              <a:spcBef>
                <a:spcPts val="0"/>
              </a:spcBef>
              <a:buNone/>
            </a:pPr>
            <a:endParaRPr/>
          </a:p>
        </p:txBody>
      </p:sp>
      <p:pic>
        <p:nvPicPr>
          <p:cNvPr id="385" name="Shape 385"/>
          <p:cNvPicPr preferRelativeResize="0"/>
          <p:nvPr/>
        </p:nvPicPr>
        <p:blipFill>
          <a:blip r:embed="rId4">
            <a:alphaModFix/>
          </a:blip>
          <a:stretch>
            <a:fillRect/>
          </a:stretch>
        </p:blipFill>
        <p:spPr>
          <a:xfrm>
            <a:off x="2325925" y="123025"/>
            <a:ext cx="4492149" cy="1116225"/>
          </a:xfrm>
          <a:prstGeom prst="rect">
            <a:avLst/>
          </a:prstGeom>
          <a:noFill/>
          <a:ln>
            <a:noFill/>
          </a:ln>
        </p:spPr>
      </p:pic>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93200" y="2579275"/>
            <a:ext cx="8520599" cy="1420500"/>
          </a:xfrm>
          <a:prstGeom prst="rect">
            <a:avLst/>
          </a:prstGeom>
        </p:spPr>
        <p:txBody>
          <a:bodyPr lIns="91425" tIns="91425" rIns="91425" bIns="91425" anchor="t" anchorCtr="0">
            <a:noAutofit/>
          </a:bodyPr>
          <a:lstStyle/>
          <a:p>
            <a:pPr lvl="0" algn="ctr" rtl="0">
              <a:spcBef>
                <a:spcPts val="0"/>
              </a:spcBef>
              <a:buNone/>
            </a:pPr>
            <a:r>
              <a:rPr lang="en" sz="3600" u="sng">
                <a:solidFill>
                  <a:srgbClr val="00FFFF"/>
                </a:solidFill>
                <a:hlinkClick r:id="rId3"/>
              </a:rPr>
              <a:t>A Placemat of Core Apps Serving Learning for All</a:t>
            </a:r>
          </a:p>
          <a:p>
            <a:pPr lvl="0">
              <a:spcBef>
                <a:spcPts val="0"/>
              </a:spcBef>
              <a:buNone/>
            </a:pPr>
            <a:endParaRPr/>
          </a:p>
        </p:txBody>
      </p:sp>
      <p:sp>
        <p:nvSpPr>
          <p:cNvPr id="391" name="Shape 391"/>
          <p:cNvSpPr txBox="1">
            <a:spLocks noGrp="1"/>
          </p:cNvSpPr>
          <p:nvPr>
            <p:ph type="body" idx="1"/>
          </p:nvPr>
        </p:nvSpPr>
        <p:spPr>
          <a:xfrm>
            <a:off x="94450" y="421750"/>
            <a:ext cx="8520599" cy="1723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4800">
                <a:solidFill>
                  <a:schemeClr val="dk1"/>
                </a:solidFill>
              </a:rPr>
              <a:t>Universal Design for Learning (UDL)</a:t>
            </a:r>
          </a:p>
          <a:p>
            <a:pPr lvl="0">
              <a:spcBef>
                <a:spcPts val="0"/>
              </a:spcBef>
              <a:buNone/>
            </a:pPr>
            <a:endParaRPr/>
          </a:p>
        </p:txBody>
      </p:sp>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232700" y="658725"/>
            <a:ext cx="8520599" cy="3994200"/>
          </a:xfrm>
          <a:prstGeom prst="rect">
            <a:avLst/>
          </a:prstGeom>
        </p:spPr>
        <p:txBody>
          <a:bodyPr lIns="91425" tIns="91425" rIns="91425" bIns="91425" anchor="t" anchorCtr="0">
            <a:noAutofit/>
          </a:bodyPr>
          <a:lstStyle/>
          <a:p>
            <a:pPr lvl="0" algn="ctr" rtl="0">
              <a:lnSpc>
                <a:spcPct val="100000"/>
              </a:lnSpc>
              <a:spcBef>
                <a:spcPts val="600"/>
              </a:spcBef>
              <a:spcAft>
                <a:spcPts val="0"/>
              </a:spcAft>
              <a:buNone/>
            </a:pPr>
            <a:r>
              <a:rPr lang="en" sz="2400" u="sng">
                <a:solidFill>
                  <a:srgbClr val="00FFFF"/>
                </a:solidFill>
                <a:hlinkClick r:id="rId3"/>
              </a:rPr>
              <a:t> </a:t>
            </a:r>
            <a:r>
              <a:rPr lang="en" sz="3600" u="sng">
                <a:solidFill>
                  <a:srgbClr val="00FFFF"/>
                </a:solidFill>
                <a:hlinkClick r:id="rId3"/>
              </a:rPr>
              <a:t>The iTunes </a:t>
            </a:r>
          </a:p>
          <a:p>
            <a:pPr lvl="0" algn="ctr" rtl="0">
              <a:lnSpc>
                <a:spcPct val="100000"/>
              </a:lnSpc>
              <a:spcBef>
                <a:spcPts val="600"/>
              </a:spcBef>
              <a:spcAft>
                <a:spcPts val="0"/>
              </a:spcAft>
              <a:buNone/>
            </a:pPr>
            <a:r>
              <a:rPr lang="en" sz="3600" u="sng">
                <a:solidFill>
                  <a:srgbClr val="00FFFF"/>
                </a:solidFill>
                <a:hlinkClick r:id="rId3"/>
              </a:rPr>
              <a:t>Special Education </a:t>
            </a:r>
          </a:p>
          <a:p>
            <a:pPr lvl="0" algn="ctr" rtl="0">
              <a:lnSpc>
                <a:spcPct val="100000"/>
              </a:lnSpc>
              <a:spcBef>
                <a:spcPts val="600"/>
              </a:spcBef>
              <a:spcAft>
                <a:spcPts val="0"/>
              </a:spcAft>
              <a:buNone/>
            </a:pPr>
            <a:r>
              <a:rPr lang="en" sz="3000" u="sng">
                <a:solidFill>
                  <a:srgbClr val="00FFFF"/>
                </a:solidFill>
                <a:hlinkClick r:id="rId3"/>
              </a:rPr>
              <a:t>  </a:t>
            </a:r>
            <a:r>
              <a:rPr lang="en" sz="3600" u="sng">
                <a:solidFill>
                  <a:srgbClr val="00FFFF"/>
                </a:solidFill>
                <a:hlinkClick r:id="rId3"/>
              </a:rPr>
              <a:t>App Collection</a:t>
            </a:r>
            <a:r>
              <a:rPr lang="en" sz="3600" u="sng">
                <a:solidFill>
                  <a:srgbClr val="FFFF00"/>
                </a:solidFill>
                <a:hlinkClick r:id="rId3"/>
              </a:rPr>
              <a:t> </a:t>
            </a:r>
          </a:p>
          <a:p>
            <a:pPr lvl="0" algn="ctr" rtl="0">
              <a:lnSpc>
                <a:spcPct val="100000"/>
              </a:lnSpc>
              <a:spcBef>
                <a:spcPts val="600"/>
              </a:spcBef>
              <a:spcAft>
                <a:spcPts val="0"/>
              </a:spcAft>
              <a:buNone/>
            </a:pPr>
            <a:endParaRPr>
              <a:solidFill>
                <a:srgbClr val="FFFF00"/>
              </a:solidFill>
            </a:endParaRPr>
          </a:p>
          <a:p>
            <a:pPr lvl="0" algn="ctr" rtl="0">
              <a:lnSpc>
                <a:spcPct val="100000"/>
              </a:lnSpc>
              <a:spcBef>
                <a:spcPts val="600"/>
              </a:spcBef>
              <a:spcAft>
                <a:spcPts val="0"/>
              </a:spcAft>
              <a:buNone/>
            </a:pPr>
            <a:r>
              <a:rPr lang="en" sz="3600">
                <a:solidFill>
                  <a:srgbClr val="FF9900"/>
                </a:solidFill>
                <a:hlinkClick r:id="rId3"/>
              </a:rPr>
              <a:t>	</a:t>
            </a:r>
            <a:r>
              <a:rPr lang="en" sz="2400">
                <a:solidFill>
                  <a:schemeClr val="dk1"/>
                </a:solidFill>
                <a:hlinkClick r:id="rId3"/>
              </a:rPr>
              <a:t>Browse the special education app collection and discover amazing apps for every need — from sign language and communication to emotional development and life skills.  </a:t>
            </a:r>
            <a:r>
              <a:rPr lang="en" sz="2400">
                <a:solidFill>
                  <a:srgbClr val="FFFF00"/>
                </a:solidFill>
                <a:hlinkClick r:id="rId3"/>
              </a:rPr>
              <a:t>  </a:t>
            </a:r>
          </a:p>
          <a:p>
            <a:pPr lvl="0" algn="ctr" rtl="0">
              <a:lnSpc>
                <a:spcPct val="100000"/>
              </a:lnSpc>
              <a:spcBef>
                <a:spcPts val="600"/>
              </a:spcBef>
              <a:spcAft>
                <a:spcPts val="0"/>
              </a:spcAft>
              <a:buNone/>
            </a:pPr>
            <a:r>
              <a:rPr lang="en" sz="2400">
                <a:solidFill>
                  <a:srgbClr val="FF9900"/>
                </a:solidFill>
                <a:hlinkClick r:id="rId3"/>
              </a:rPr>
              <a:t>			</a:t>
            </a:r>
          </a:p>
          <a:p>
            <a:pPr lvl="0">
              <a:spcBef>
                <a:spcPts val="0"/>
              </a:spcBef>
              <a:buNone/>
            </a:pPr>
            <a:endParaRPr/>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311700" y="1601550"/>
            <a:ext cx="8520599" cy="19403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4800" b="1" u="sng">
                <a:solidFill>
                  <a:srgbClr val="00FFFF"/>
                </a:solidFill>
                <a:hlinkClick r:id="rId3"/>
              </a:rPr>
              <a:t>100 Free Apps </a:t>
            </a:r>
          </a:p>
          <a:p>
            <a:pPr lvl="0" algn="ctr">
              <a:lnSpc>
                <a:spcPct val="100000"/>
              </a:lnSpc>
              <a:spcBef>
                <a:spcPts val="0"/>
              </a:spcBef>
              <a:spcAft>
                <a:spcPts val="0"/>
              </a:spcAft>
              <a:buNone/>
            </a:pPr>
            <a:r>
              <a:rPr lang="en" sz="4800" b="1" u="sng">
                <a:solidFill>
                  <a:srgbClr val="00FFFF"/>
                </a:solidFill>
                <a:hlinkClick r:id="rId3"/>
              </a:rPr>
              <a:t>for Dictation </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80" name="Shape 80"/>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81" name="Shape 81"/>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82" name="Shape 82"/>
          <p:cNvSpPr/>
          <p:nvPr/>
        </p:nvSpPr>
        <p:spPr>
          <a:xfrm rot="10800000">
            <a:off x="2081250" y="2527900"/>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rot="10800000">
            <a:off x="2081250" y="2104000"/>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a:blip r:embed="rId3">
            <a:alphaModFix/>
          </a:blip>
          <a:stretch>
            <a:fillRect/>
          </a:stretch>
        </p:blipFill>
        <p:spPr>
          <a:xfrm>
            <a:off x="5048875" y="1411300"/>
            <a:ext cx="2638397" cy="1978798"/>
          </a:xfrm>
          <a:prstGeom prst="rect">
            <a:avLst/>
          </a:prstGeom>
          <a:noFill/>
          <a:ln>
            <a:noFill/>
          </a:ln>
        </p:spPr>
      </p:pic>
      <p:sp>
        <p:nvSpPr>
          <p:cNvPr id="407" name="Shape 407"/>
          <p:cNvSpPr txBox="1"/>
          <p:nvPr/>
        </p:nvSpPr>
        <p:spPr>
          <a:xfrm>
            <a:off x="1112850" y="1129300"/>
            <a:ext cx="3000000" cy="3000000"/>
          </a:xfrm>
          <a:prstGeom prst="rect">
            <a:avLst/>
          </a:prstGeom>
          <a:noFill/>
          <a:ln>
            <a:noFill/>
          </a:ln>
        </p:spPr>
        <p:txBody>
          <a:bodyPr lIns="91425" tIns="91425" rIns="91425" bIns="91425" anchor="ctr" anchorCtr="0">
            <a:noAutofit/>
          </a:bodyPr>
          <a:lstStyle/>
          <a:p>
            <a:pPr lvl="0" algn="ctr" rtl="0">
              <a:spcBef>
                <a:spcPts val="600"/>
              </a:spcBef>
              <a:buNone/>
            </a:pPr>
            <a:r>
              <a:rPr lang="en" sz="3600" b="1">
                <a:solidFill>
                  <a:schemeClr val="dk1"/>
                </a:solidFill>
              </a:rPr>
              <a:t>Hands-On with </a:t>
            </a:r>
          </a:p>
          <a:p>
            <a:pPr lvl="0" algn="ctr" rtl="0">
              <a:spcBef>
                <a:spcPts val="600"/>
              </a:spcBef>
              <a:buNone/>
            </a:pPr>
            <a:r>
              <a:rPr lang="en" sz="3600" b="1">
                <a:solidFill>
                  <a:schemeClr val="dk1"/>
                </a:solidFill>
              </a:rPr>
              <a:t>Assistive Technology</a:t>
            </a:r>
          </a:p>
          <a:p>
            <a:pPr lvl="0" algn="ctr" rtl="0">
              <a:spcBef>
                <a:spcPts val="600"/>
              </a:spcBef>
              <a:buNone/>
            </a:pPr>
            <a:endParaRPr sz="3600" b="1">
              <a:solidFill>
                <a:schemeClr val="dk1"/>
              </a:solidFill>
            </a:endParaRPr>
          </a:p>
        </p:txBody>
      </p:sp>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210600" y="154100"/>
            <a:ext cx="8520599" cy="9456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solidFill>
                  <a:schemeClr val="dk1"/>
                </a:solidFill>
              </a:rPr>
              <a:t>How can students access text and content if they are unable to decode and comprehend on grade level?</a:t>
            </a:r>
          </a:p>
          <a:p>
            <a:pPr lvl="0">
              <a:spcBef>
                <a:spcPts val="0"/>
              </a:spcBef>
              <a:buNone/>
            </a:pPr>
            <a:endParaRPr/>
          </a:p>
        </p:txBody>
      </p:sp>
      <p:pic>
        <p:nvPicPr>
          <p:cNvPr id="413" name="Shape 413"/>
          <p:cNvPicPr preferRelativeResize="0"/>
          <p:nvPr/>
        </p:nvPicPr>
        <p:blipFill>
          <a:blip r:embed="rId3">
            <a:alphaModFix/>
          </a:blip>
          <a:stretch>
            <a:fillRect/>
          </a:stretch>
        </p:blipFill>
        <p:spPr>
          <a:xfrm>
            <a:off x="801274" y="1099700"/>
            <a:ext cx="7656042" cy="4128723"/>
          </a:xfrm>
          <a:prstGeom prst="rect">
            <a:avLst/>
          </a:prstGeom>
          <a:noFill/>
          <a:ln>
            <a:noFill/>
          </a:ln>
        </p:spPr>
      </p:pic>
      <p:sp>
        <p:nvSpPr>
          <p:cNvPr id="414" name="Shape 414"/>
          <p:cNvSpPr/>
          <p:nvPr/>
        </p:nvSpPr>
        <p:spPr>
          <a:xfrm rot="5400000">
            <a:off x="4382850" y="1058749"/>
            <a:ext cx="492899" cy="4223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311700" y="268600"/>
            <a:ext cx="8520599" cy="749099"/>
          </a:xfrm>
          <a:prstGeom prst="rect">
            <a:avLst/>
          </a:prstGeom>
        </p:spPr>
        <p:txBody>
          <a:bodyPr lIns="91425" tIns="91425" rIns="91425" bIns="91425" anchor="t" anchorCtr="0">
            <a:noAutofit/>
          </a:bodyPr>
          <a:lstStyle/>
          <a:p>
            <a:pPr lvl="0" algn="ctr">
              <a:spcBef>
                <a:spcPts val="0"/>
              </a:spcBef>
              <a:buNone/>
            </a:pPr>
            <a:r>
              <a:rPr lang="en"/>
              <a:t>Exit Ticket</a:t>
            </a:r>
          </a:p>
        </p:txBody>
      </p:sp>
      <p:sp>
        <p:nvSpPr>
          <p:cNvPr id="420" name="Shape 42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421" name="Shape 421"/>
          <p:cNvPicPr preferRelativeResize="0"/>
          <p:nvPr/>
        </p:nvPicPr>
        <p:blipFill>
          <a:blip r:embed="rId3">
            <a:alphaModFix/>
          </a:blip>
          <a:stretch>
            <a:fillRect/>
          </a:stretch>
        </p:blipFill>
        <p:spPr>
          <a:xfrm>
            <a:off x="1553475" y="1738312"/>
            <a:ext cx="2324100" cy="1971675"/>
          </a:xfrm>
          <a:prstGeom prst="rect">
            <a:avLst/>
          </a:prstGeom>
          <a:noFill/>
          <a:ln>
            <a:noFill/>
          </a:ln>
        </p:spPr>
      </p:pic>
      <p:pic>
        <p:nvPicPr>
          <p:cNvPr id="422" name="Shape 422"/>
          <p:cNvPicPr preferRelativeResize="0"/>
          <p:nvPr/>
        </p:nvPicPr>
        <p:blipFill>
          <a:blip r:embed="rId4">
            <a:alphaModFix/>
          </a:blip>
          <a:stretch>
            <a:fillRect/>
          </a:stretch>
        </p:blipFill>
        <p:spPr>
          <a:xfrm>
            <a:off x="5213875" y="1687537"/>
            <a:ext cx="2073249" cy="2073249"/>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2452950" y="315325"/>
            <a:ext cx="4238100" cy="586800"/>
          </a:xfrm>
          <a:prstGeom prst="rect">
            <a:avLst/>
          </a:prstGeom>
          <a:noFill/>
          <a:ln w="38100" cap="flat" cmpd="sng">
            <a:solidFill>
              <a:srgbClr val="FF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3600">
                <a:solidFill>
                  <a:srgbClr val="FFFF00"/>
                </a:solidFill>
              </a:rPr>
              <a:t>Visual Strategies</a:t>
            </a:r>
          </a:p>
        </p:txBody>
      </p:sp>
      <p:pic>
        <p:nvPicPr>
          <p:cNvPr id="89" name="Shape 89"/>
          <p:cNvPicPr preferRelativeResize="0"/>
          <p:nvPr/>
        </p:nvPicPr>
        <p:blipFill>
          <a:blip r:embed="rId3">
            <a:alphaModFix/>
          </a:blip>
          <a:stretch>
            <a:fillRect/>
          </a:stretch>
        </p:blipFill>
        <p:spPr>
          <a:xfrm>
            <a:off x="737800" y="1199975"/>
            <a:ext cx="3850850" cy="1633699"/>
          </a:xfrm>
          <a:prstGeom prst="rect">
            <a:avLst/>
          </a:prstGeom>
          <a:noFill/>
          <a:ln>
            <a:noFill/>
          </a:ln>
        </p:spPr>
      </p:pic>
      <p:pic>
        <p:nvPicPr>
          <p:cNvPr id="90" name="Shape 90"/>
          <p:cNvPicPr preferRelativeResize="0"/>
          <p:nvPr/>
        </p:nvPicPr>
        <p:blipFill>
          <a:blip r:embed="rId4">
            <a:alphaModFix/>
          </a:blip>
          <a:stretch>
            <a:fillRect/>
          </a:stretch>
        </p:blipFill>
        <p:spPr>
          <a:xfrm>
            <a:off x="5348050" y="1326456"/>
            <a:ext cx="2864425" cy="3079250"/>
          </a:xfrm>
          <a:prstGeom prst="rect">
            <a:avLst/>
          </a:prstGeom>
          <a:noFill/>
          <a:ln>
            <a:noFill/>
          </a:ln>
        </p:spPr>
      </p:pic>
      <p:pic>
        <p:nvPicPr>
          <p:cNvPr id="91" name="Shape 91"/>
          <p:cNvPicPr preferRelativeResize="0"/>
          <p:nvPr/>
        </p:nvPicPr>
        <p:blipFill>
          <a:blip r:embed="rId5">
            <a:alphaModFix/>
          </a:blip>
          <a:stretch>
            <a:fillRect/>
          </a:stretch>
        </p:blipFill>
        <p:spPr>
          <a:xfrm>
            <a:off x="1106701" y="2964925"/>
            <a:ext cx="3113045" cy="2047875"/>
          </a:xfrm>
          <a:prstGeom prst="rect">
            <a:avLst/>
          </a:prstGeom>
          <a:noFill/>
          <a:ln>
            <a:noFill/>
          </a:ln>
        </p:spPr>
      </p:pic>
      <p:sp>
        <p:nvSpPr>
          <p:cNvPr id="92" name="Shape 92"/>
          <p:cNvSpPr/>
          <p:nvPr/>
        </p:nvSpPr>
        <p:spPr>
          <a:xfrm>
            <a:off x="2983500" y="4294600"/>
            <a:ext cx="1531500" cy="718199"/>
          </a:xfrm>
          <a:prstGeom prst="ellipse">
            <a:avLst/>
          </a:prstGeom>
          <a:noFill/>
          <a:ln>
            <a:noFill/>
          </a:ln>
        </p:spPr>
        <p:txBody>
          <a:bodyPr lIns="91425" tIns="91425" rIns="91425" bIns="91425" anchor="ctr" anchorCtr="0">
            <a:noAutofit/>
          </a:bodyPr>
          <a:lstStyle/>
          <a:p>
            <a:pPr lvl="0" algn="ctr" rtl="0">
              <a:spcBef>
                <a:spcPts val="0"/>
              </a:spcBef>
              <a:buNone/>
            </a:pPr>
            <a:r>
              <a:rPr lang="en" sz="1800"/>
              <a:t>Step-by-step</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98" name="Shape 98"/>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99" name="Shape 99"/>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100" name="Shape 100"/>
          <p:cNvSpPr/>
          <p:nvPr/>
        </p:nvSpPr>
        <p:spPr>
          <a:xfrm rot="10800000">
            <a:off x="2081250" y="300902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5859150" y="1143000"/>
            <a:ext cx="2857500" cy="2857500"/>
          </a:xfrm>
          <a:prstGeom prst="rect">
            <a:avLst/>
          </a:prstGeom>
          <a:noFill/>
          <a:ln>
            <a:noFill/>
          </a:ln>
        </p:spPr>
      </p:pic>
      <p:sp>
        <p:nvSpPr>
          <p:cNvPr id="106" name="Shape 106"/>
          <p:cNvSpPr txBox="1"/>
          <p:nvPr/>
        </p:nvSpPr>
        <p:spPr>
          <a:xfrm>
            <a:off x="304800" y="306925"/>
            <a:ext cx="5376000" cy="4444500"/>
          </a:xfrm>
          <a:prstGeom prst="rect">
            <a:avLst/>
          </a:prstGeom>
          <a:noFill/>
          <a:ln>
            <a:noFill/>
          </a:ln>
        </p:spPr>
        <p:txBody>
          <a:bodyPr lIns="91425" tIns="91425" rIns="91425" bIns="91425" anchor="ctr" anchorCtr="0">
            <a:noAutofit/>
          </a:bodyPr>
          <a:lstStyle/>
          <a:p>
            <a:pPr lvl="0" rtl="0">
              <a:spcBef>
                <a:spcPts val="0"/>
              </a:spcBef>
              <a:buNone/>
            </a:pPr>
            <a:r>
              <a:rPr lang="en" sz="3600">
                <a:solidFill>
                  <a:srgbClr val="FFFF00"/>
                </a:solidFill>
              </a:rPr>
              <a:t>Mnemonics</a:t>
            </a:r>
            <a:r>
              <a:rPr lang="en" sz="2400">
                <a:solidFill>
                  <a:srgbClr val="FFFF00"/>
                </a:solidFill>
              </a:rPr>
              <a:t> </a:t>
            </a:r>
            <a:r>
              <a:rPr lang="en" sz="2400">
                <a:solidFill>
                  <a:srgbClr val="FFFFFF"/>
                </a:solidFill>
              </a:rPr>
              <a:t>(pronounced “ne-mon’-ics”) assist the memory by using a system of </a:t>
            </a:r>
            <a:r>
              <a:rPr lang="en" sz="2400" u="sng">
                <a:solidFill>
                  <a:srgbClr val="FFFFFF"/>
                </a:solidFill>
              </a:rPr>
              <a:t>rhymes, rules, phrases, diagrams, acronyms and other devices</a:t>
            </a:r>
            <a:r>
              <a:rPr lang="en" sz="2400">
                <a:solidFill>
                  <a:srgbClr val="FFFFFF"/>
                </a:solidFill>
              </a:rPr>
              <a:t> – all to help you learn, remember, and memorize names, dates, facts and figures. Most </a:t>
            </a:r>
            <a:r>
              <a:rPr lang="en" sz="2400" i="1">
                <a:solidFill>
                  <a:srgbClr val="FFFFFF"/>
                </a:solidFill>
              </a:rPr>
              <a:t>mnemonics</a:t>
            </a:r>
            <a:r>
              <a:rPr lang="en" sz="2400">
                <a:solidFill>
                  <a:srgbClr val="FFFFFF"/>
                </a:solidFill>
              </a:rPr>
              <a:t> work by letting you easily recall a word, phrase or poem, which in turn stands for more complicated information that you need to commit to memory. </a:t>
            </a:r>
          </a:p>
          <a:p>
            <a:pPr lvl="0" algn="r" rtl="0">
              <a:spcBef>
                <a:spcPts val="0"/>
              </a:spcBef>
              <a:buNone/>
            </a:pPr>
            <a:r>
              <a:rPr lang="en" u="sng">
                <a:solidFill>
                  <a:schemeClr val="hlink"/>
                </a:solidFill>
                <a:hlinkClick r:id="rId4"/>
              </a:rPr>
              <a:t>www.mnemonic-device.com</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876125" y="960575"/>
            <a:ext cx="1590299" cy="572699"/>
          </a:xfrm>
          <a:prstGeom prst="rect">
            <a:avLst/>
          </a:prstGeom>
        </p:spPr>
        <p:txBody>
          <a:bodyPr lIns="91425" tIns="91425" rIns="91425" bIns="91425" anchor="t" anchorCtr="0">
            <a:noAutofit/>
          </a:bodyPr>
          <a:lstStyle/>
          <a:p>
            <a:pPr lvl="0" algn="ctr" rtl="0">
              <a:spcBef>
                <a:spcPts val="0"/>
              </a:spcBef>
              <a:buNone/>
            </a:pPr>
            <a:r>
              <a:rPr lang="en" sz="2400"/>
              <a:t>opplet</a:t>
            </a:r>
          </a:p>
        </p:txBody>
      </p:sp>
      <p:pic>
        <p:nvPicPr>
          <p:cNvPr id="112" name="Shape 112"/>
          <p:cNvPicPr preferRelativeResize="0"/>
          <p:nvPr/>
        </p:nvPicPr>
        <p:blipFill>
          <a:blip r:embed="rId3">
            <a:alphaModFix/>
          </a:blip>
          <a:stretch>
            <a:fillRect/>
          </a:stretch>
        </p:blipFill>
        <p:spPr>
          <a:xfrm>
            <a:off x="0" y="106182"/>
            <a:ext cx="9143998" cy="4931134"/>
          </a:xfrm>
          <a:prstGeom prst="rect">
            <a:avLst/>
          </a:prstGeom>
          <a:noFill/>
          <a:ln>
            <a:noFill/>
          </a:ln>
        </p:spPr>
      </p:pic>
      <p:pic>
        <p:nvPicPr>
          <p:cNvPr id="113" name="Shape 113"/>
          <p:cNvPicPr preferRelativeResize="0"/>
          <p:nvPr/>
        </p:nvPicPr>
        <p:blipFill>
          <a:blip r:embed="rId4">
            <a:alphaModFix/>
          </a:blip>
          <a:stretch>
            <a:fillRect/>
          </a:stretch>
        </p:blipFill>
        <p:spPr>
          <a:xfrm>
            <a:off x="0" y="106174"/>
            <a:ext cx="1163575" cy="1163550"/>
          </a:xfrm>
          <a:prstGeom prst="rect">
            <a:avLst/>
          </a:prstGeom>
          <a:noFill/>
          <a:ln>
            <a:noFill/>
          </a:ln>
        </p:spPr>
      </p:pic>
      <p:sp>
        <p:nvSpPr>
          <p:cNvPr id="114" name="Shape 114"/>
          <p:cNvSpPr/>
          <p:nvPr/>
        </p:nvSpPr>
        <p:spPr>
          <a:xfrm rot="10800000">
            <a:off x="2081250" y="3444325"/>
            <a:ext cx="1163699" cy="423899"/>
          </a:xfrm>
          <a:prstGeom prst="rightArrow">
            <a:avLst>
              <a:gd name="adj1" fmla="val 50000"/>
              <a:gd name="adj2" fmla="val 50000"/>
            </a:avLst>
          </a:prstGeom>
          <a:solidFill>
            <a:srgbClr val="FFFF00"/>
          </a:solidFill>
          <a:ln w="9525" cap="flat" cmpd="sng">
            <a:solidFill>
              <a:srgbClr val="FF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1748</Words>
  <Application>Microsoft Macintosh PowerPoint</Application>
  <PresentationFormat>On-screen Show (16:9)</PresentationFormat>
  <Paragraphs>282</Paragraphs>
  <Slides>52</Slides>
  <Notes>52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Roboto</vt:lpstr>
      <vt:lpstr>simple-dark-2</vt:lpstr>
      <vt:lpstr>Accessing Text &amp; Content </vt:lpstr>
      <vt:lpstr>How can students access text and content if they are unable to decode and comprehend on grade level?</vt:lpstr>
      <vt:lpstr>opplet</vt:lpstr>
      <vt:lpstr>Making Smart Decisions about AT </vt:lpstr>
      <vt:lpstr>opplet</vt:lpstr>
      <vt:lpstr>PowerPoint Presentation</vt:lpstr>
      <vt:lpstr>opplet</vt:lpstr>
      <vt:lpstr>PowerPoint Presentation</vt:lpstr>
      <vt:lpstr>opplet</vt:lpstr>
      <vt:lpstr>PowerPoint Presentation</vt:lpstr>
      <vt:lpstr>opplet</vt:lpstr>
      <vt:lpstr>PowerPoint Presentation</vt:lpstr>
      <vt:lpstr>PowerPoint Presentation</vt:lpstr>
      <vt:lpstr>opplet</vt:lpstr>
      <vt:lpstr>Reading Programs  Available for Check-out </vt:lpstr>
      <vt:lpstr>PowerPoint Presentation</vt:lpstr>
      <vt:lpstr>PowerPoint Presentation</vt:lpstr>
      <vt:lpstr>Read2Go App </vt:lpstr>
      <vt:lpstr>PowerPoint Presentation</vt:lpstr>
      <vt:lpstr>opplet</vt:lpstr>
      <vt:lpstr>PowerPoint Presentation</vt:lpstr>
      <vt:lpstr>PowerPoint Presentation</vt:lpstr>
      <vt:lpstr>PowerPoint Presentation</vt:lpstr>
      <vt:lpstr>PowerPoint Presentation</vt:lpstr>
      <vt:lpstr>Turn &amp; Talk</vt:lpstr>
      <vt:lpstr>opplet</vt:lpstr>
      <vt:lpstr>PowerPoint Presentation</vt:lpstr>
      <vt:lpstr>What are Chrome Extensions? </vt:lpstr>
      <vt:lpstr>How to install Chrome extensions</vt:lpstr>
      <vt:lpstr>Speak it! </vt:lpstr>
      <vt:lpstr>Super Simple Highlighter </vt:lpstr>
      <vt:lpstr>Google Dictionary </vt:lpstr>
      <vt:lpstr>Ginger Spell and Grammar Check </vt:lpstr>
      <vt:lpstr>Read &amp; Write for Google   Chrome Extension </vt:lpstr>
      <vt:lpstr>PowerPoint Presentation</vt:lpstr>
      <vt:lpstr>Students get a 30 day FREE trial! After 30 days, students can still access the Read Aloud and Translator features in Google Docs and web pages. Premium features for Google Docs, web pages, PDF, EPUB, and KES files are available by purchasing a subscription for single users, groups of users, or domains. </vt:lpstr>
      <vt:lpstr>PowerPoint Presentation</vt:lpstr>
      <vt:lpstr>Turn &amp; Talk</vt:lpstr>
      <vt:lpstr>opplet</vt:lpstr>
      <vt:lpstr>PowerPoint Presentation</vt:lpstr>
      <vt:lpstr>PowerPoint Presentation</vt:lpstr>
      <vt:lpstr>Chromebook Accessibility features  </vt:lpstr>
      <vt:lpstr>PowerPoint Presentation</vt:lpstr>
      <vt:lpstr>Speak Screen and Speak Selection  </vt:lpstr>
      <vt:lpstr>Safari Reader View  </vt:lpstr>
      <vt:lpstr>PowerPoint Presentation</vt:lpstr>
      <vt:lpstr>A Placemat of Core Apps Serving Learning for All </vt:lpstr>
      <vt:lpstr>PowerPoint Presentation</vt:lpstr>
      <vt:lpstr>PowerPoint Presentation</vt:lpstr>
      <vt:lpstr>PowerPoint Presentation</vt:lpstr>
      <vt:lpstr>PowerPoint Presentation</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Text &amp; Content </dc:title>
  <cp:lastModifiedBy>Wendy Phillips</cp:lastModifiedBy>
  <cp:revision>1</cp:revision>
  <dcterms:modified xsi:type="dcterms:W3CDTF">2016-02-10T15:24:42Z</dcterms:modified>
</cp:coreProperties>
</file>