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1" r:id="rId3"/>
    <p:sldId id="259" r:id="rId4"/>
    <p:sldId id="267" r:id="rId5"/>
    <p:sldId id="273" r:id="rId6"/>
    <p:sldId id="261" r:id="rId7"/>
    <p:sldId id="262" r:id="rId8"/>
    <p:sldId id="263" r:id="rId9"/>
    <p:sldId id="272" r:id="rId10"/>
    <p:sldId id="260" r:id="rId11"/>
    <p:sldId id="264"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CE0AD9"/>
    <a:srgbClr val="FF1D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3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434CC-7931-954D-B79A-7FF3505CF18B}" type="datetimeFigureOut">
              <a:rPr lang="en-US" smtClean="0"/>
              <a:t>2/10/16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89EFB-D0C0-C647-9BAB-E5DC305BE89A}" type="slidenum">
              <a:rPr lang="en-US" smtClean="0"/>
              <a:t>‹#›</a:t>
            </a:fld>
            <a:endParaRPr lang="en-US"/>
          </a:p>
        </p:txBody>
      </p:sp>
    </p:spTree>
    <p:extLst>
      <p:ext uri="{BB962C8B-B14F-4D97-AF65-F5344CB8AC3E}">
        <p14:creationId xmlns:p14="http://schemas.microsoft.com/office/powerpoint/2010/main" val="815398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represents many of the data points you use in your schools.  </a:t>
            </a:r>
            <a:r>
              <a:rPr lang="en-US" dirty="0" smtClean="0"/>
              <a:t>Data is any information that can be used to inform practice, pinpoint student learning</a:t>
            </a:r>
            <a:r>
              <a:rPr lang="en-US" baseline="0" dirty="0" smtClean="0"/>
              <a:t> challenges, or guide and monitor progress and improvement.</a:t>
            </a:r>
          </a:p>
          <a:p>
            <a:r>
              <a:rPr lang="en-US" baseline="0" dirty="0" smtClean="0"/>
              <a:t>The objective is to gain ideas for using data to improve instruction so we can address student learning challenges.</a:t>
            </a:r>
          </a:p>
          <a:p>
            <a:r>
              <a:rPr lang="en-US" dirty="0" smtClean="0"/>
              <a:t>What data points are you currently using to help you write your IEP goals</a:t>
            </a:r>
            <a:r>
              <a:rPr lang="en-US" baseline="0" dirty="0" smtClean="0"/>
              <a:t> and design instruction to meet the unique needs of your students?</a:t>
            </a:r>
          </a:p>
          <a:p>
            <a:r>
              <a:rPr lang="en-US" b="0" baseline="0" dirty="0" smtClean="0"/>
              <a:t>Page 63 </a:t>
            </a:r>
            <a:r>
              <a:rPr lang="en-US" b="0" i="1" baseline="0" dirty="0" smtClean="0"/>
              <a:t>RTI is a Verb</a:t>
            </a:r>
            <a:endParaRPr lang="en-US" b="0" i="1" dirty="0"/>
          </a:p>
        </p:txBody>
      </p:sp>
      <p:sp>
        <p:nvSpPr>
          <p:cNvPr id="4" name="Slide Number Placeholder 3"/>
          <p:cNvSpPr>
            <a:spLocks noGrp="1"/>
          </p:cNvSpPr>
          <p:nvPr>
            <p:ph type="sldNum" sz="quarter" idx="10"/>
          </p:nvPr>
        </p:nvSpPr>
        <p:spPr/>
        <p:txBody>
          <a:bodyPr/>
          <a:lstStyle/>
          <a:p>
            <a:fld id="{76489EFB-D0C0-C647-9BAB-E5DC305BE89A}" type="slidenum">
              <a:rPr lang="en-US" smtClean="0"/>
              <a:t>1</a:t>
            </a:fld>
            <a:endParaRPr lang="en-US"/>
          </a:p>
        </p:txBody>
      </p:sp>
    </p:spTree>
    <p:extLst>
      <p:ext uri="{BB962C8B-B14F-4D97-AF65-F5344CB8AC3E}">
        <p14:creationId xmlns:p14="http://schemas.microsoft.com/office/powerpoint/2010/main" val="178516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Resource links</a:t>
            </a:r>
          </a:p>
          <a:p>
            <a:r>
              <a:rPr lang="en-US" dirty="0" smtClean="0">
                <a:solidFill>
                  <a:schemeClr val="bg1"/>
                </a:solidFill>
              </a:rPr>
              <a:t>http://www.rti4success.org/sites/default/files/RTI%20PM%20Manual_web_w_handouts.pdf</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76489EFB-D0C0-C647-9BAB-E5DC305BE89A}" type="slidenum">
              <a:rPr lang="en-US" smtClean="0"/>
              <a:t>11</a:t>
            </a:fld>
            <a:endParaRPr lang="en-US"/>
          </a:p>
        </p:txBody>
      </p:sp>
    </p:spTree>
    <p:extLst>
      <p:ext uri="{BB962C8B-B14F-4D97-AF65-F5344CB8AC3E}">
        <p14:creationId xmlns:p14="http://schemas.microsoft.com/office/powerpoint/2010/main" val="281966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a:t>
            </a:r>
            <a:r>
              <a:rPr lang="en-US" baseline="0" dirty="0" smtClean="0"/>
              <a:t> being here and sharing your knowledge and expertise.  We always love these days because we learn so much from each of you.  We hope that you will take this information back and share it with others in your school or division.  If you need additional support, you can always call Rhonda and get her to send you a request for services packet.</a:t>
            </a:r>
            <a:endParaRPr lang="en-US" dirty="0"/>
          </a:p>
        </p:txBody>
      </p:sp>
      <p:sp>
        <p:nvSpPr>
          <p:cNvPr id="4" name="Slide Number Placeholder 3"/>
          <p:cNvSpPr>
            <a:spLocks noGrp="1"/>
          </p:cNvSpPr>
          <p:nvPr>
            <p:ph type="sldNum" sz="quarter" idx="10"/>
          </p:nvPr>
        </p:nvSpPr>
        <p:spPr/>
        <p:txBody>
          <a:bodyPr/>
          <a:lstStyle/>
          <a:p>
            <a:fld id="{76489EFB-D0C0-C647-9BAB-E5DC305BE89A}" type="slidenum">
              <a:rPr lang="en-US" smtClean="0"/>
              <a:t>12</a:t>
            </a:fld>
            <a:endParaRPr lang="en-US"/>
          </a:p>
        </p:txBody>
      </p:sp>
    </p:spTree>
    <p:extLst>
      <p:ext uri="{BB962C8B-B14F-4D97-AF65-F5344CB8AC3E}">
        <p14:creationId xmlns:p14="http://schemas.microsoft.com/office/powerpoint/2010/main" val="80902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www.studentprogress.org</a:t>
            </a:r>
            <a:r>
              <a:rPr lang="en-US" dirty="0" smtClean="0"/>
              <a:t>/progresmon.asp#4</a:t>
            </a:r>
          </a:p>
          <a:p>
            <a:r>
              <a:rPr lang="en-US" dirty="0" smtClean="0"/>
              <a:t>We</a:t>
            </a:r>
            <a:r>
              <a:rPr lang="en-US" baseline="0" dirty="0" smtClean="0"/>
              <a:t> analyze multiple data points and then write goals as our first course of action, but we have to continually p</a:t>
            </a:r>
            <a:r>
              <a:rPr lang="en-US" dirty="0" smtClean="0"/>
              <a:t>rogress</a:t>
            </a:r>
            <a:r>
              <a:rPr lang="en-US" baseline="0" dirty="0" smtClean="0"/>
              <a:t> monitor to make sure we are meeting the student’s needs and to ensure the student is making progress toward meeting the goal(s). </a:t>
            </a:r>
          </a:p>
          <a:p>
            <a:r>
              <a:rPr lang="en-US" baseline="0" dirty="0" smtClean="0"/>
              <a:t>Pages 6 &amp; 7 in </a:t>
            </a:r>
            <a:r>
              <a:rPr lang="en-US" i="1" baseline="0" dirty="0" smtClean="0"/>
              <a:t>RTI is a Verb</a:t>
            </a:r>
            <a:endParaRPr lang="en-US" i="1" dirty="0"/>
          </a:p>
        </p:txBody>
      </p:sp>
      <p:sp>
        <p:nvSpPr>
          <p:cNvPr id="4" name="Slide Number Placeholder 3"/>
          <p:cNvSpPr>
            <a:spLocks noGrp="1"/>
          </p:cNvSpPr>
          <p:nvPr>
            <p:ph type="sldNum" sz="quarter" idx="10"/>
          </p:nvPr>
        </p:nvSpPr>
        <p:spPr/>
        <p:txBody>
          <a:bodyPr/>
          <a:lstStyle/>
          <a:p>
            <a:fld id="{76489EFB-D0C0-C647-9BAB-E5DC305BE89A}" type="slidenum">
              <a:rPr lang="en-US" smtClean="0"/>
              <a:t>3</a:t>
            </a:fld>
            <a:endParaRPr lang="en-US"/>
          </a:p>
        </p:txBody>
      </p:sp>
    </p:spTree>
    <p:extLst>
      <p:ext uri="{BB962C8B-B14F-4D97-AF65-F5344CB8AC3E}">
        <p14:creationId xmlns:p14="http://schemas.microsoft.com/office/powerpoint/2010/main" val="290618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PM is an ongoing process.  We have to consider each of these questions when developing goal(s).  </a:t>
            </a:r>
            <a:endParaRPr lang="en-US" dirty="0"/>
          </a:p>
        </p:txBody>
      </p:sp>
      <p:sp>
        <p:nvSpPr>
          <p:cNvPr id="4" name="Slide Number Placeholder 3"/>
          <p:cNvSpPr>
            <a:spLocks noGrp="1"/>
          </p:cNvSpPr>
          <p:nvPr>
            <p:ph type="sldNum" sz="quarter" idx="10"/>
          </p:nvPr>
        </p:nvSpPr>
        <p:spPr/>
        <p:txBody>
          <a:bodyPr/>
          <a:lstStyle/>
          <a:p>
            <a:fld id="{76489EFB-D0C0-C647-9BAB-E5DC305BE89A}" type="slidenum">
              <a:rPr lang="en-US" smtClean="0"/>
              <a:t>4</a:t>
            </a:fld>
            <a:endParaRPr lang="en-US"/>
          </a:p>
        </p:txBody>
      </p:sp>
    </p:spTree>
    <p:extLst>
      <p:ext uri="{BB962C8B-B14F-4D97-AF65-F5344CB8AC3E}">
        <p14:creationId xmlns:p14="http://schemas.microsoft.com/office/powerpoint/2010/main" val="429495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purpose behind progress monitoring is making sure the student is making growth and we are communicating this growth to all stakeholders.  </a:t>
            </a:r>
            <a:endParaRPr lang="en-US" dirty="0" smtClean="0"/>
          </a:p>
          <a:p>
            <a:r>
              <a:rPr lang="en-US" sz="1200" i="0" kern="1200" dirty="0" smtClean="0">
                <a:solidFill>
                  <a:schemeClr val="tx1"/>
                </a:solidFill>
                <a:effectLst/>
                <a:latin typeface="+mn-lt"/>
                <a:ea typeface="+mn-ea"/>
                <a:cs typeface="+mn-cs"/>
              </a:rPr>
              <a:t>Discuss what participants</a:t>
            </a:r>
            <a:r>
              <a:rPr lang="en-US" sz="1200" i="0" kern="1200" baseline="0" dirty="0" smtClean="0">
                <a:solidFill>
                  <a:schemeClr val="tx1"/>
                </a:solidFill>
                <a:effectLst/>
                <a:latin typeface="+mn-lt"/>
                <a:ea typeface="+mn-ea"/>
                <a:cs typeface="+mn-cs"/>
              </a:rPr>
              <a:t> are </a:t>
            </a:r>
            <a:r>
              <a:rPr lang="en-US" sz="1200" i="0" kern="1200" dirty="0" smtClean="0">
                <a:solidFill>
                  <a:schemeClr val="tx1"/>
                </a:solidFill>
                <a:effectLst/>
                <a:latin typeface="+mn-lt"/>
                <a:ea typeface="+mn-ea"/>
                <a:cs typeface="+mn-cs"/>
              </a:rPr>
              <a:t>currently using</a:t>
            </a:r>
            <a:r>
              <a:rPr lang="en-US" sz="1200" i="0" kern="1200" baseline="0" dirty="0" smtClean="0">
                <a:solidFill>
                  <a:schemeClr val="tx1"/>
                </a:solidFill>
                <a:effectLst/>
                <a:latin typeface="+mn-lt"/>
                <a:ea typeface="+mn-ea"/>
                <a:cs typeface="+mn-cs"/>
              </a:rPr>
              <a:t> for PM and report out on whiteboards.</a:t>
            </a:r>
            <a:endParaRPr lang="en-US" dirty="0"/>
          </a:p>
        </p:txBody>
      </p:sp>
      <p:sp>
        <p:nvSpPr>
          <p:cNvPr id="4" name="Slide Number Placeholder 3"/>
          <p:cNvSpPr>
            <a:spLocks noGrp="1"/>
          </p:cNvSpPr>
          <p:nvPr>
            <p:ph type="sldNum" sz="quarter" idx="10"/>
          </p:nvPr>
        </p:nvSpPr>
        <p:spPr/>
        <p:txBody>
          <a:bodyPr/>
          <a:lstStyle/>
          <a:p>
            <a:fld id="{76489EFB-D0C0-C647-9BAB-E5DC305BE89A}" type="slidenum">
              <a:rPr lang="en-US" smtClean="0"/>
              <a:t>5</a:t>
            </a:fld>
            <a:endParaRPr lang="en-US"/>
          </a:p>
        </p:txBody>
      </p:sp>
    </p:spTree>
    <p:extLst>
      <p:ext uri="{BB962C8B-B14F-4D97-AF65-F5344CB8AC3E}">
        <p14:creationId xmlns:p14="http://schemas.microsoft.com/office/powerpoint/2010/main" val="279595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http://</a:t>
            </a:r>
            <a:r>
              <a:rPr lang="en-US" sz="1200" i="1" kern="1200" dirty="0" err="1" smtClean="0">
                <a:solidFill>
                  <a:schemeClr val="tx1"/>
                </a:solidFill>
                <a:effectLst/>
                <a:latin typeface="+mn-lt"/>
                <a:ea typeface="+mn-ea"/>
                <a:cs typeface="+mn-cs"/>
              </a:rPr>
              <a:t>www.interventioncentral.org</a:t>
            </a:r>
            <a:r>
              <a:rPr lang="en-US" sz="1200" i="1" kern="1200" dirty="0" smtClean="0">
                <a:solidFill>
                  <a:schemeClr val="tx1"/>
                </a:solidFill>
                <a:effectLst/>
                <a:latin typeface="+mn-lt"/>
                <a:ea typeface="+mn-ea"/>
                <a:cs typeface="+mn-cs"/>
              </a:rPr>
              <a:t>/sites/default/files/rti_tier_1_teacher_data_collection_form.pdf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www.interventioncentral.org</a:t>
            </a:r>
            <a:r>
              <a:rPr lang="en-US" sz="1200" i="1"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If you need a resource to help you start the process of PM,</a:t>
            </a:r>
            <a:r>
              <a:rPr lang="en-US" sz="1200" i="0" kern="1200" dirty="0" smtClean="0">
                <a:solidFill>
                  <a:schemeClr val="tx1"/>
                </a:solidFill>
                <a:effectLst/>
                <a:latin typeface="+mn-lt"/>
                <a:ea typeface="+mn-ea"/>
                <a:cs typeface="+mn-cs"/>
              </a:rPr>
              <a:t> here is a resource that will walk you through step-by-step the essential components of PM.</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76489EFB-D0C0-C647-9BAB-E5DC305BE89A}" type="slidenum">
              <a:rPr lang="en-US" smtClean="0"/>
              <a:t>6</a:t>
            </a:fld>
            <a:endParaRPr lang="en-US"/>
          </a:p>
        </p:txBody>
      </p:sp>
    </p:spTree>
    <p:extLst>
      <p:ext uri="{BB962C8B-B14F-4D97-AF65-F5344CB8AC3E}">
        <p14:creationId xmlns:p14="http://schemas.microsoft.com/office/powerpoint/2010/main" val="187465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a partner or individually, have </a:t>
            </a:r>
            <a:r>
              <a:rPr lang="en-US" dirty="0" smtClean="0"/>
              <a:t>participants</a:t>
            </a:r>
            <a:r>
              <a:rPr lang="en-US" baseline="0" dirty="0" smtClean="0"/>
              <a:t> work together using the </a:t>
            </a:r>
            <a:r>
              <a:rPr lang="en-US" sz="1200" kern="1200" dirty="0" smtClean="0">
                <a:solidFill>
                  <a:schemeClr val="tx1"/>
                </a:solidFill>
                <a:effectLst/>
                <a:latin typeface="+mn-lt"/>
                <a:ea typeface="+mn-ea"/>
                <a:cs typeface="+mn-cs"/>
              </a:rPr>
              <a:t>RTI Classroom Progress-Monitoring Worksheet </a:t>
            </a:r>
            <a:endParaRPr lang="en-US" dirty="0" smtClean="0"/>
          </a:p>
          <a:p>
            <a:r>
              <a:rPr lang="en-US" baseline="0" dirty="0" smtClean="0"/>
              <a:t>to come up with a plan of action for how they will progress monitor this writing goal for the student.</a:t>
            </a:r>
          </a:p>
          <a:p>
            <a:r>
              <a:rPr lang="en-US" baseline="0" dirty="0" smtClean="0"/>
              <a:t>Have participants share out.</a:t>
            </a:r>
            <a:endParaRPr lang="en-US" dirty="0"/>
          </a:p>
        </p:txBody>
      </p:sp>
      <p:sp>
        <p:nvSpPr>
          <p:cNvPr id="4" name="Slide Number Placeholder 3"/>
          <p:cNvSpPr>
            <a:spLocks noGrp="1"/>
          </p:cNvSpPr>
          <p:nvPr>
            <p:ph type="sldNum" sz="quarter" idx="10"/>
          </p:nvPr>
        </p:nvSpPr>
        <p:spPr/>
        <p:txBody>
          <a:bodyPr/>
          <a:lstStyle/>
          <a:p>
            <a:fld id="{76489EFB-D0C0-C647-9BAB-E5DC305BE89A}" type="slidenum">
              <a:rPr lang="en-US" smtClean="0"/>
              <a:t>7</a:t>
            </a:fld>
            <a:endParaRPr lang="en-US"/>
          </a:p>
        </p:txBody>
      </p:sp>
    </p:spTree>
    <p:extLst>
      <p:ext uri="{BB962C8B-B14F-4D97-AF65-F5344CB8AC3E}">
        <p14:creationId xmlns:p14="http://schemas.microsoft.com/office/powerpoint/2010/main" val="33990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www.onsetasc.org</a:t>
            </a:r>
            <a:r>
              <a:rPr lang="en-US" dirty="0" smtClean="0"/>
              <a:t>/</a:t>
            </a:r>
            <a:r>
              <a:rPr lang="en-US" dirty="0" err="1" smtClean="0"/>
              <a:t>resources.cfm?subpage</a:t>
            </a:r>
            <a:r>
              <a:rPr lang="en-US" dirty="0" smtClean="0"/>
              <a:t>=1357425</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Share this progress monitoring form and link with participants</a:t>
            </a:r>
            <a:r>
              <a:rPr lang="en-US" baseline="0" dirty="0" smtClean="0"/>
              <a:t>, and how we found additional ideas and resources online.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6489EFB-D0C0-C647-9BAB-E5DC305BE89A}" type="slidenum">
              <a:rPr lang="en-US" smtClean="0"/>
              <a:t>8</a:t>
            </a:fld>
            <a:endParaRPr lang="en-US"/>
          </a:p>
        </p:txBody>
      </p:sp>
    </p:spTree>
    <p:extLst>
      <p:ext uri="{BB962C8B-B14F-4D97-AF65-F5344CB8AC3E}">
        <p14:creationId xmlns:p14="http://schemas.microsoft.com/office/powerpoint/2010/main" val="13278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have</a:t>
            </a:r>
            <a:r>
              <a:rPr lang="en-US" baseline="0" dirty="0" smtClean="0"/>
              <a:t> talked about PM from the teacher perspective.  Now let’s discuss progress monitoring from the student perspective. Providing students with </a:t>
            </a:r>
            <a:r>
              <a:rPr lang="en-US" dirty="0" smtClean="0"/>
              <a:t>a visual and having them plot their progress makes the</a:t>
            </a:r>
            <a:r>
              <a:rPr lang="en-US" baseline="0" dirty="0" smtClean="0"/>
              <a:t> skill or goal they are working on </a:t>
            </a:r>
            <a:r>
              <a:rPr lang="en-US" dirty="0" smtClean="0"/>
              <a:t>meaningful.</a:t>
            </a:r>
            <a:r>
              <a:rPr lang="en-US" baseline="0" dirty="0" smtClean="0"/>
              <a:t>  S</a:t>
            </a:r>
            <a:r>
              <a:rPr lang="en-US" dirty="0" smtClean="0"/>
              <a:t>tudents become more aware of their own performance;</a:t>
            </a:r>
            <a:r>
              <a:rPr lang="en-US" baseline="0" dirty="0" smtClean="0"/>
              <a:t> t</a:t>
            </a:r>
            <a:r>
              <a:rPr lang="en-US" dirty="0" smtClean="0"/>
              <a:t>hey can see how they are progressing.  Do</a:t>
            </a:r>
            <a:r>
              <a:rPr lang="en-US" baseline="0" dirty="0" smtClean="0"/>
              <a:t> any of you have students PM goals or skills?</a:t>
            </a:r>
            <a:endParaRPr lang="en-US" dirty="0"/>
          </a:p>
        </p:txBody>
      </p:sp>
      <p:sp>
        <p:nvSpPr>
          <p:cNvPr id="4" name="Slide Number Placeholder 3"/>
          <p:cNvSpPr>
            <a:spLocks noGrp="1"/>
          </p:cNvSpPr>
          <p:nvPr>
            <p:ph type="sldNum" sz="quarter" idx="10"/>
          </p:nvPr>
        </p:nvSpPr>
        <p:spPr/>
        <p:txBody>
          <a:bodyPr/>
          <a:lstStyle/>
          <a:p>
            <a:fld id="{76489EFB-D0C0-C647-9BAB-E5DC305BE89A}" type="slidenum">
              <a:rPr lang="en-US" smtClean="0"/>
              <a:t>9</a:t>
            </a:fld>
            <a:endParaRPr lang="en-US"/>
          </a:p>
        </p:txBody>
      </p:sp>
    </p:spTree>
    <p:extLst>
      <p:ext uri="{BB962C8B-B14F-4D97-AF65-F5344CB8AC3E}">
        <p14:creationId xmlns:p14="http://schemas.microsoft.com/office/powerpoint/2010/main" val="403890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following quote from </a:t>
            </a:r>
            <a:r>
              <a:rPr lang="en-US" i="1" baseline="0" dirty="0" smtClean="0"/>
              <a:t>RTI is a Verb </a:t>
            </a:r>
            <a:r>
              <a:rPr lang="en-US" i="0" baseline="0" dirty="0" smtClean="0"/>
              <a:t>stresses the importance of collaboration, PM, and </a:t>
            </a:r>
            <a:r>
              <a:rPr lang="en-US" i="0" baseline="0" smtClean="0"/>
              <a:t>communication among all stakeholders.</a:t>
            </a:r>
            <a:endParaRPr lang="en-US" i="1" dirty="0"/>
          </a:p>
        </p:txBody>
      </p:sp>
      <p:sp>
        <p:nvSpPr>
          <p:cNvPr id="4" name="Slide Number Placeholder 3"/>
          <p:cNvSpPr>
            <a:spLocks noGrp="1"/>
          </p:cNvSpPr>
          <p:nvPr>
            <p:ph type="sldNum" sz="quarter" idx="10"/>
          </p:nvPr>
        </p:nvSpPr>
        <p:spPr/>
        <p:txBody>
          <a:bodyPr/>
          <a:lstStyle/>
          <a:p>
            <a:fld id="{76489EFB-D0C0-C647-9BAB-E5DC305BE89A}" type="slidenum">
              <a:rPr lang="en-US" smtClean="0"/>
              <a:t>10</a:t>
            </a:fld>
            <a:endParaRPr lang="en-US"/>
          </a:p>
        </p:txBody>
      </p:sp>
    </p:spTree>
    <p:extLst>
      <p:ext uri="{BB962C8B-B14F-4D97-AF65-F5344CB8AC3E}">
        <p14:creationId xmlns:p14="http://schemas.microsoft.com/office/powerpoint/2010/main" val="179794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49588C-CC5F-5B42-BBC0-6BD2AC9D4B4C}"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227654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9588C-CC5F-5B42-BBC0-6BD2AC9D4B4C}"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267998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9588C-CC5F-5B42-BBC0-6BD2AC9D4B4C}"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171206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9588C-CC5F-5B42-BBC0-6BD2AC9D4B4C}"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124590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9588C-CC5F-5B42-BBC0-6BD2AC9D4B4C}" type="datetimeFigureOut">
              <a:rPr lang="en-US" smtClean="0"/>
              <a:t>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12157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49588C-CC5F-5B42-BBC0-6BD2AC9D4B4C}"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374424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9588C-CC5F-5B42-BBC0-6BD2AC9D4B4C}" type="datetimeFigureOut">
              <a:rPr lang="en-US" smtClean="0"/>
              <a:t>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342306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49588C-CC5F-5B42-BBC0-6BD2AC9D4B4C}" type="datetimeFigureOut">
              <a:rPr lang="en-US" smtClean="0"/>
              <a:t>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198103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9588C-CC5F-5B42-BBC0-6BD2AC9D4B4C}" type="datetimeFigureOut">
              <a:rPr lang="en-US" smtClean="0"/>
              <a:t>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10423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9588C-CC5F-5B42-BBC0-6BD2AC9D4B4C}"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257167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9588C-CC5F-5B42-BBC0-6BD2AC9D4B4C}" type="datetimeFigureOut">
              <a:rPr lang="en-US" smtClean="0"/>
              <a:t>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A58D8-C4AD-8D40-835B-FC67EA6BA64B}" type="slidenum">
              <a:rPr lang="en-US" smtClean="0"/>
              <a:t>‹#›</a:t>
            </a:fld>
            <a:endParaRPr lang="en-US"/>
          </a:p>
        </p:txBody>
      </p:sp>
    </p:spTree>
    <p:extLst>
      <p:ext uri="{BB962C8B-B14F-4D97-AF65-F5344CB8AC3E}">
        <p14:creationId xmlns:p14="http://schemas.microsoft.com/office/powerpoint/2010/main" val="3467838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9588C-CC5F-5B42-BBC0-6BD2AC9D4B4C}" type="datetimeFigureOut">
              <a:rPr lang="en-US" smtClean="0"/>
              <a:t>2/10/16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A58D8-C4AD-8D40-835B-FC67EA6BA64B}" type="slidenum">
              <a:rPr lang="en-US" smtClean="0"/>
              <a:t>‹#›</a:t>
            </a:fld>
            <a:endParaRPr lang="en-US"/>
          </a:p>
        </p:txBody>
      </p:sp>
    </p:spTree>
    <p:extLst>
      <p:ext uri="{BB962C8B-B14F-4D97-AF65-F5344CB8AC3E}">
        <p14:creationId xmlns:p14="http://schemas.microsoft.com/office/powerpoint/2010/main" val="352784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studentprogress.org/progresmon.asp%234" TargetMode="External"/><Relationship Id="rId4" Type="http://schemas.openxmlformats.org/officeDocument/2006/relationships/hyperlink" Target="http://www.onsetasc.org/resources.cfm?subpage=1357425" TargetMode="External"/><Relationship Id="rId5" Type="http://schemas.openxmlformats.org/officeDocument/2006/relationships/hyperlink" Target="http://www.rti4success.org/sites/default/files/RTI%20PM%20Manual_web_w_handouts.pdf" TargetMode="External"/><Relationship Id="rId6" Type="http://schemas.openxmlformats.org/officeDocument/2006/relationships/hyperlink" Target="http://www.interventioncentral.org/sites/default/files/rti_tier_1_teacher_data_collection_form.pdf" TargetMode="External"/><Relationship Id="rId7" Type="http://schemas.openxmlformats.org/officeDocument/2006/relationships/hyperlink" Target="http://www.interventioncentral.or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onsetasc.org/resources.cfm?subpage=1357425" TargetMode="External"/><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ata Slide.tiff"/>
          <p:cNvPicPr>
            <a:picLocks noChangeAspect="1"/>
          </p:cNvPicPr>
          <p:nvPr/>
        </p:nvPicPr>
        <p:blipFill>
          <a:blip r:embed="rId3">
            <a:extLst>
              <a:ext uri="{BEBA8EAE-BF5A-486C-A8C5-ECC9F3942E4B}">
                <a14:imgProps xmlns:a14="http://schemas.microsoft.com/office/drawing/2010/main">
                  <a14:imgLayer r:embed="rId4">
                    <a14:imgEffect>
                      <a14:backgroundRemoval t="5817" b="93289" l="5441" r="95685"/>
                    </a14:imgEffect>
                  </a14:imgLayer>
                </a14:imgProps>
              </a:ext>
              <a:ext uri="{28A0092B-C50C-407E-A947-70E740481C1C}">
                <a14:useLocalDpi xmlns:a14="http://schemas.microsoft.com/office/drawing/2010/main" val="0"/>
              </a:ext>
            </a:extLst>
          </a:blip>
          <a:stretch>
            <a:fillRect/>
          </a:stretch>
        </p:blipFill>
        <p:spPr>
          <a:xfrm>
            <a:off x="173964" y="1026307"/>
            <a:ext cx="8970036" cy="5817313"/>
          </a:xfrm>
          <a:prstGeom prst="rect">
            <a:avLst/>
          </a:prstGeom>
        </p:spPr>
      </p:pic>
      <p:sp>
        <p:nvSpPr>
          <p:cNvPr id="5" name="TextBox 4"/>
          <p:cNvSpPr txBox="1"/>
          <p:nvPr/>
        </p:nvSpPr>
        <p:spPr>
          <a:xfrm>
            <a:off x="0" y="417481"/>
            <a:ext cx="9144000" cy="923330"/>
          </a:xfrm>
          <a:prstGeom prst="rect">
            <a:avLst/>
          </a:prstGeom>
          <a:noFill/>
        </p:spPr>
        <p:txBody>
          <a:bodyPr wrap="square" rtlCol="0">
            <a:spAutoFit/>
          </a:bodyPr>
          <a:lstStyle/>
          <a:p>
            <a:pPr algn="ctr"/>
            <a:r>
              <a:rPr lang="en-US" sz="5400" b="1" dirty="0" smtClean="0">
                <a:solidFill>
                  <a:srgbClr val="FFFF00"/>
                </a:solidFill>
              </a:rPr>
              <a:t>DATA, DATA, DATA</a:t>
            </a:r>
            <a:endParaRPr lang="en-US" sz="5400" b="1" dirty="0">
              <a:solidFill>
                <a:srgbClr val="FFFF00"/>
              </a:solidFill>
            </a:endParaRPr>
          </a:p>
        </p:txBody>
      </p:sp>
    </p:spTree>
    <p:extLst>
      <p:ext uri="{BB962C8B-B14F-4D97-AF65-F5344CB8AC3E}">
        <p14:creationId xmlns:p14="http://schemas.microsoft.com/office/powerpoint/2010/main" val="31065716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263"/>
            <a:ext cx="8229600" cy="1143000"/>
          </a:xfrm>
        </p:spPr>
        <p:txBody>
          <a:bodyPr>
            <a:normAutofit/>
          </a:bodyPr>
          <a:lstStyle/>
          <a:p>
            <a:r>
              <a:rPr lang="en-US" sz="5400" i="1" dirty="0" smtClean="0">
                <a:solidFill>
                  <a:srgbClr val="FFFF00"/>
                </a:solidFill>
              </a:rPr>
              <a:t>RTI is a Verb</a:t>
            </a:r>
            <a:endParaRPr lang="en-US" sz="5400" i="1" dirty="0">
              <a:solidFill>
                <a:srgbClr val="FFFF00"/>
              </a:solidFill>
            </a:endParaRPr>
          </a:p>
        </p:txBody>
      </p:sp>
      <p:sp>
        <p:nvSpPr>
          <p:cNvPr id="3" name="Content Placeholder 2"/>
          <p:cNvSpPr>
            <a:spLocks noGrp="1"/>
          </p:cNvSpPr>
          <p:nvPr>
            <p:ph idx="1"/>
          </p:nvPr>
        </p:nvSpPr>
        <p:spPr>
          <a:xfrm>
            <a:off x="457200" y="2182171"/>
            <a:ext cx="8229600" cy="4187052"/>
          </a:xfrm>
        </p:spPr>
        <p:txBody>
          <a:bodyPr>
            <a:normAutofit fontScale="85000" lnSpcReduction="20000"/>
          </a:bodyPr>
          <a:lstStyle/>
          <a:p>
            <a:pPr marL="0" indent="0" algn="ctr">
              <a:buNone/>
            </a:pPr>
            <a:r>
              <a:rPr lang="en-US" sz="5200" dirty="0" smtClean="0">
                <a:solidFill>
                  <a:srgbClr val="FFFFFF"/>
                </a:solidFill>
              </a:rPr>
              <a:t>The more information we share about each student, the greater the likelihood we will identify the interventions that will produce positive results for each student.  </a:t>
            </a:r>
            <a:r>
              <a:rPr lang="en-US" sz="5200" b="1" dirty="0" smtClean="0">
                <a:solidFill>
                  <a:srgbClr val="CE0AD9"/>
                </a:solidFill>
              </a:rPr>
              <a:t>Collaboration</a:t>
            </a:r>
            <a:r>
              <a:rPr lang="en-US" sz="5200" dirty="0" smtClean="0">
                <a:solidFill>
                  <a:srgbClr val="FFFFFF"/>
                </a:solidFill>
              </a:rPr>
              <a:t> is key. </a:t>
            </a:r>
          </a:p>
          <a:p>
            <a:pPr marL="0" indent="0" algn="ctr">
              <a:buNone/>
            </a:pPr>
            <a:endParaRPr lang="en-US" sz="4000" dirty="0" smtClean="0">
              <a:solidFill>
                <a:srgbClr val="FFFFFF"/>
              </a:solidFill>
            </a:endParaRPr>
          </a:p>
          <a:p>
            <a:pPr marL="0" indent="0">
              <a:buNone/>
            </a:pPr>
            <a:r>
              <a:rPr lang="en-US" sz="2200" i="1" dirty="0" smtClean="0">
                <a:solidFill>
                  <a:srgbClr val="FFFFFF"/>
                </a:solidFill>
              </a:rPr>
              <a:t>RTI is a Verb</a:t>
            </a:r>
            <a:r>
              <a:rPr lang="en-US" sz="2200" dirty="0" smtClean="0">
                <a:solidFill>
                  <a:srgbClr val="FFFFFF"/>
                </a:solidFill>
              </a:rPr>
              <a:t>, pg. 51</a:t>
            </a:r>
            <a:endParaRPr lang="en-US" sz="2200" dirty="0">
              <a:solidFill>
                <a:srgbClr val="FFFFFF"/>
              </a:solidFill>
            </a:endParaRPr>
          </a:p>
        </p:txBody>
      </p:sp>
    </p:spTree>
    <p:extLst>
      <p:ext uri="{BB962C8B-B14F-4D97-AF65-F5344CB8AC3E}">
        <p14:creationId xmlns:p14="http://schemas.microsoft.com/office/powerpoint/2010/main" val="3579586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16298"/>
          </a:xfrm>
        </p:spPr>
        <p:txBody>
          <a:bodyPr>
            <a:normAutofit/>
          </a:bodyPr>
          <a:lstStyle/>
          <a:p>
            <a:pPr algn="l">
              <a:spcBef>
                <a:spcPts val="0"/>
              </a:spcBef>
              <a:defRPr/>
            </a:pPr>
            <a:r>
              <a:rPr lang="en-US" sz="2400" dirty="0" smtClean="0">
                <a:solidFill>
                  <a:schemeClr val="bg1"/>
                </a:solidFill>
                <a:hlinkClick r:id="rId3"/>
              </a:rPr>
              <a:t>http</a:t>
            </a:r>
            <a:r>
              <a:rPr lang="en-US" sz="2400" dirty="0">
                <a:solidFill>
                  <a:schemeClr val="bg1"/>
                </a:solidFill>
                <a:hlinkClick r:id="rId3"/>
              </a:rPr>
              <a:t>://www.studentprogress.org</a:t>
            </a:r>
            <a:r>
              <a:rPr lang="en-US" sz="2400" dirty="0" smtClean="0">
                <a:solidFill>
                  <a:schemeClr val="bg1"/>
                </a:solidFill>
                <a:hlinkClick r:id="rId3"/>
              </a:rPr>
              <a:t>/</a:t>
            </a:r>
            <a:r>
              <a:rPr lang="en-US" sz="2400" dirty="0">
                <a:solidFill>
                  <a:schemeClr val="bg1"/>
                </a:solidFill>
                <a:hlinkClick r:id="rId3"/>
              </a:rPr>
              <a:t>progresmon.asp#</a:t>
            </a:r>
            <a:r>
              <a:rPr lang="en-US" sz="2400" dirty="0" smtClean="0">
                <a:solidFill>
                  <a:schemeClr val="bg1"/>
                </a:solidFill>
                <a:hlinkClick r:id="rId3"/>
              </a:rPr>
              <a:t>4</a:t>
            </a:r>
            <a:br>
              <a:rPr lang="en-US" sz="2400" dirty="0" smtClean="0">
                <a:solidFill>
                  <a:schemeClr val="bg1"/>
                </a:solidFill>
                <a:hlinkClick r:id="rId3"/>
              </a:rPr>
            </a:br>
            <a:r>
              <a:rPr lang="en-US" sz="2400" dirty="0" smtClean="0">
                <a:solidFill>
                  <a:schemeClr val="bg1"/>
                </a:solidFill>
                <a:hlinkClick r:id="rId3"/>
              </a:rPr>
              <a:t/>
            </a:r>
            <a:br>
              <a:rPr lang="en-US" sz="2400" dirty="0" smtClean="0">
                <a:solidFill>
                  <a:schemeClr val="bg1"/>
                </a:solidFill>
                <a:hlinkClick r:id="rId3"/>
              </a:rPr>
            </a:br>
            <a:r>
              <a:rPr lang="en-US" sz="2400" dirty="0">
                <a:solidFill>
                  <a:schemeClr val="bg1"/>
                </a:solidFill>
              </a:rPr>
              <a:t/>
            </a:r>
            <a:br>
              <a:rPr lang="en-US" sz="2400" dirty="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hlinkClick r:id="rId4"/>
              </a:rPr>
              <a:t>http</a:t>
            </a:r>
            <a:r>
              <a:rPr lang="en-US" sz="2400" dirty="0">
                <a:solidFill>
                  <a:schemeClr val="bg1"/>
                </a:solidFill>
                <a:hlinkClick r:id="rId4"/>
              </a:rPr>
              <a:t>://www.onsetasc.org/resources.cfm?subpage=</a:t>
            </a:r>
            <a:r>
              <a:rPr lang="en-US" sz="2400" dirty="0" smtClean="0">
                <a:solidFill>
                  <a:schemeClr val="bg1"/>
                </a:solidFill>
                <a:hlinkClick r:id="rId4"/>
              </a:rPr>
              <a:t>1357425</a:t>
            </a: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a:solidFill>
                  <a:schemeClr val="bg1"/>
                </a:solidFill>
              </a:rPr>
              <a:t/>
            </a:r>
            <a:br>
              <a:rPr lang="en-US" sz="2400" dirty="0">
                <a:solidFill>
                  <a:schemeClr val="bg1"/>
                </a:solidFill>
              </a:rPr>
            </a:br>
            <a:r>
              <a:rPr lang="en-US" sz="2400" dirty="0">
                <a:solidFill>
                  <a:srgbClr val="0000FF"/>
                </a:solidFill>
                <a:hlinkClick r:id="rId5"/>
              </a:rPr>
              <a:t>http://www.rti4success.org/sites/default/files/RTI%20PM%</a:t>
            </a:r>
            <a:r>
              <a:rPr lang="en-US" sz="2400" dirty="0" smtClean="0">
                <a:solidFill>
                  <a:srgbClr val="0000FF"/>
                </a:solidFill>
                <a:hlinkClick r:id="rId5"/>
              </a:rPr>
              <a:t>20Manual_web_w_handouts.pdf</a:t>
            </a:r>
            <a:br>
              <a:rPr lang="en-US" sz="2400" dirty="0" smtClean="0">
                <a:solidFill>
                  <a:srgbClr val="0000FF"/>
                </a:solidFill>
                <a:hlinkClick r:id="rId5"/>
              </a:rPr>
            </a:br>
            <a:r>
              <a:rPr lang="en-US" sz="2400" dirty="0">
                <a:solidFill>
                  <a:schemeClr val="bg1"/>
                </a:solidFill>
                <a:hlinkClick r:id="rId5"/>
              </a:rPr>
              <a:t/>
            </a:r>
            <a:br>
              <a:rPr lang="en-US" sz="2400" dirty="0">
                <a:solidFill>
                  <a:schemeClr val="bg1"/>
                </a:solidFill>
                <a:hlinkClick r:id="rId5"/>
              </a:rPr>
            </a:br>
            <a:r>
              <a:rPr lang="en-US" sz="2400" dirty="0" smtClean="0">
                <a:solidFill>
                  <a:srgbClr val="FFFFFF"/>
                </a:solidFill>
                <a:hlinkClick r:id="rId6"/>
              </a:rPr>
              <a:t>http</a:t>
            </a:r>
            <a:r>
              <a:rPr lang="en-US" sz="2400" dirty="0">
                <a:solidFill>
                  <a:srgbClr val="FFFFFF"/>
                </a:solidFill>
                <a:hlinkClick r:id="rId6"/>
              </a:rPr>
              <a:t>://www.interventioncentral.org/sites/default/files/</a:t>
            </a:r>
            <a:r>
              <a:rPr lang="en-US" sz="2400" dirty="0" smtClean="0">
                <a:solidFill>
                  <a:srgbClr val="FFFFFF"/>
                </a:solidFill>
                <a:hlinkClick r:id="rId6"/>
              </a:rPr>
              <a:t>rti_tier_1_teacher_data_collection_form.pdf</a:t>
            </a:r>
            <a:r>
              <a:rPr lang="en-US" sz="2400" dirty="0" smtClean="0">
                <a:solidFill>
                  <a:srgbClr val="FFFFFF"/>
                </a:solidFill>
              </a:rPr>
              <a:t/>
            </a:r>
            <a:br>
              <a:rPr lang="en-US" sz="2400" dirty="0" smtClean="0">
                <a:solidFill>
                  <a:srgbClr val="FFFFFF"/>
                </a:solidFill>
              </a:rPr>
            </a:br>
            <a:r>
              <a:rPr lang="en-US" sz="2400" dirty="0">
                <a:solidFill>
                  <a:srgbClr val="FFFFFF"/>
                </a:solidFill>
              </a:rPr>
              <a:t/>
            </a:r>
            <a:br>
              <a:rPr lang="en-US" sz="2400" dirty="0">
                <a:solidFill>
                  <a:srgbClr val="FFFFFF"/>
                </a:solidFill>
              </a:rPr>
            </a:br>
            <a:r>
              <a:rPr lang="en-US" sz="2400" i="1" dirty="0" smtClean="0">
                <a:solidFill>
                  <a:schemeClr val="bg1"/>
                </a:solidFill>
                <a:hlinkClick r:id="rId7"/>
              </a:rPr>
              <a:t>www.interventioncentral.org</a:t>
            </a:r>
            <a:r>
              <a:rPr lang="en-US" sz="2400" i="1" dirty="0" smtClean="0">
                <a:solidFill>
                  <a:schemeClr val="bg1"/>
                </a:solidFill>
              </a:rPr>
              <a:t> </a:t>
            </a:r>
            <a:endParaRPr lang="en-US" dirty="0"/>
          </a:p>
        </p:txBody>
      </p:sp>
    </p:spTree>
    <p:extLst>
      <p:ext uri="{BB962C8B-B14F-4D97-AF65-F5344CB8AC3E}">
        <p14:creationId xmlns:p14="http://schemas.microsoft.com/office/powerpoint/2010/main" val="11874835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it Ticket.tiff"/>
          <p:cNvPicPr>
            <a:picLocks noGrp="1" noChangeAspect="1"/>
          </p:cNvPicPr>
          <p:nvPr>
            <p:ph idx="1"/>
          </p:nvPr>
        </p:nvPicPr>
        <p:blipFill>
          <a:blip r:embed="rId3">
            <a:extLst>
              <a:ext uri="{28A0092B-C50C-407E-A947-70E740481C1C}">
                <a14:useLocalDpi xmlns:a14="http://schemas.microsoft.com/office/drawing/2010/main" val="0"/>
              </a:ext>
            </a:extLst>
          </a:blip>
          <a:srcRect l="-5150" r="-5150"/>
          <a:stretch>
            <a:fillRect/>
          </a:stretch>
        </p:blipFill>
        <p:spPr>
          <a:xfrm>
            <a:off x="-349105" y="734875"/>
            <a:ext cx="9803028" cy="5391288"/>
          </a:xfrm>
        </p:spPr>
      </p:pic>
      <p:sp>
        <p:nvSpPr>
          <p:cNvPr id="7" name="Text Box 3"/>
          <p:cNvSpPr txBox="1"/>
          <p:nvPr/>
        </p:nvSpPr>
        <p:spPr>
          <a:xfrm>
            <a:off x="1068354" y="1854326"/>
            <a:ext cx="7295263" cy="3167983"/>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Symbol"/>
              <a:buChar char=""/>
            </a:pPr>
            <a:r>
              <a:rPr lang="en-US" sz="3600" dirty="0">
                <a:effectLst/>
                <a:ea typeface="ＭＳ 明朝"/>
                <a:cs typeface="Times New Roman"/>
              </a:rPr>
              <a:t>As far as what you learned today, what do you still need to know?</a:t>
            </a:r>
          </a:p>
          <a:p>
            <a:pPr marL="457200" marR="0">
              <a:spcBef>
                <a:spcPts val="0"/>
              </a:spcBef>
              <a:spcAft>
                <a:spcPts val="0"/>
              </a:spcAft>
            </a:pPr>
            <a:r>
              <a:rPr lang="en-US" sz="3600" dirty="0">
                <a:effectLst/>
                <a:ea typeface="ＭＳ 明朝"/>
                <a:cs typeface="Times New Roman"/>
              </a:rPr>
              <a:t> </a:t>
            </a:r>
          </a:p>
          <a:p>
            <a:pPr marL="342900" marR="0" lvl="0" indent="-342900">
              <a:spcBef>
                <a:spcPts val="0"/>
              </a:spcBef>
              <a:spcAft>
                <a:spcPts val="1000"/>
              </a:spcAft>
              <a:buFont typeface="Symbol"/>
              <a:buChar char=""/>
            </a:pPr>
            <a:r>
              <a:rPr lang="en-US" sz="3600" dirty="0">
                <a:effectLst/>
                <a:ea typeface="ＭＳ 明朝"/>
                <a:cs typeface="Times New Roman"/>
              </a:rPr>
              <a:t>What are your next steps to transfer today’s new learning into the reality of your school/division?</a:t>
            </a:r>
          </a:p>
          <a:p>
            <a:pPr marL="0" marR="0">
              <a:spcBef>
                <a:spcPts val="0"/>
              </a:spcBef>
              <a:spcAft>
                <a:spcPts val="1000"/>
              </a:spcAft>
            </a:pPr>
            <a:r>
              <a:rPr lang="en-US" sz="3600" dirty="0">
                <a:effectLst/>
                <a:ea typeface="ＭＳ 明朝"/>
                <a:cs typeface="Times New Roman"/>
              </a:rPr>
              <a:t> </a:t>
            </a:r>
          </a:p>
        </p:txBody>
      </p:sp>
    </p:spTree>
    <p:extLst>
      <p:ext uri="{BB962C8B-B14F-4D97-AF65-F5344CB8AC3E}">
        <p14:creationId xmlns:p14="http://schemas.microsoft.com/office/powerpoint/2010/main" val="33372301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a:solidFill>
                  <a:srgbClr val="FFFF00"/>
                </a:solidFill>
              </a:rPr>
              <a:t>RTI is a Verb</a:t>
            </a:r>
            <a:endParaRPr lang="en-US" sz="5400" dirty="0"/>
          </a:p>
        </p:txBody>
      </p:sp>
      <p:sp>
        <p:nvSpPr>
          <p:cNvPr id="3" name="Content Placeholder 2"/>
          <p:cNvSpPr>
            <a:spLocks noGrp="1"/>
          </p:cNvSpPr>
          <p:nvPr>
            <p:ph idx="1"/>
          </p:nvPr>
        </p:nvSpPr>
        <p:spPr/>
        <p:txBody>
          <a:bodyPr>
            <a:normAutofit fontScale="47500" lnSpcReduction="20000"/>
          </a:bodyPr>
          <a:lstStyle/>
          <a:p>
            <a:pPr marL="0" indent="0" algn="ctr">
              <a:buNone/>
            </a:pPr>
            <a:endParaRPr lang="en-US" sz="5600" dirty="0" smtClean="0">
              <a:solidFill>
                <a:srgbClr val="FFFFFF"/>
              </a:solidFill>
            </a:endParaRPr>
          </a:p>
          <a:p>
            <a:pPr marL="0" indent="0" algn="ctr">
              <a:buNone/>
            </a:pPr>
            <a:r>
              <a:rPr lang="en-US" sz="9300" dirty="0" smtClean="0">
                <a:solidFill>
                  <a:srgbClr val="FFFFFF"/>
                </a:solidFill>
              </a:rPr>
              <a:t>Data</a:t>
            </a:r>
            <a:r>
              <a:rPr lang="en-US" sz="9300" dirty="0" smtClean="0"/>
              <a:t> </a:t>
            </a:r>
            <a:r>
              <a:rPr lang="en-US" sz="9300" dirty="0" smtClean="0">
                <a:solidFill>
                  <a:schemeClr val="bg1"/>
                </a:solidFill>
              </a:rPr>
              <a:t>analyses, </a:t>
            </a:r>
            <a:r>
              <a:rPr lang="en-US" sz="9300" dirty="0" smtClean="0">
                <a:solidFill>
                  <a:srgbClr val="FFFFFF"/>
                </a:solidFill>
              </a:rPr>
              <a:t>collaboratively</a:t>
            </a:r>
            <a:r>
              <a:rPr lang="en-US" sz="9300" dirty="0" smtClean="0"/>
              <a:t> </a:t>
            </a:r>
            <a:r>
              <a:rPr lang="en-US" sz="9300" dirty="0" smtClean="0">
                <a:solidFill>
                  <a:srgbClr val="FFFFFF"/>
                </a:solidFill>
              </a:rPr>
              <a:t>driven by teacher teams with a sense of urgency for student success, are the engines that drive schools. </a:t>
            </a:r>
            <a:r>
              <a:rPr lang="en-US" sz="9300" dirty="0" smtClean="0"/>
              <a:t>B</a:t>
            </a:r>
          </a:p>
          <a:p>
            <a:endParaRPr lang="en-US" dirty="0"/>
          </a:p>
          <a:p>
            <a:endParaRPr lang="en-US" dirty="0" smtClean="0"/>
          </a:p>
          <a:p>
            <a:r>
              <a:rPr lang="en-US" dirty="0" smtClean="0"/>
              <a:t>y teacher teams with a sense of urgency for student success, are the engines that drive</a:t>
            </a:r>
          </a:p>
          <a:p>
            <a:r>
              <a:rPr lang="en-US" sz="4200" dirty="0" smtClean="0"/>
              <a:t> </a:t>
            </a:r>
            <a:r>
              <a:rPr lang="en-US" sz="4200" i="1" dirty="0" smtClean="0">
                <a:solidFill>
                  <a:srgbClr val="FFFFFF"/>
                </a:solidFill>
              </a:rPr>
              <a:t>RTI </a:t>
            </a:r>
            <a:r>
              <a:rPr lang="en-US" sz="4200" i="1" dirty="0">
                <a:solidFill>
                  <a:srgbClr val="FFFFFF"/>
                </a:solidFill>
              </a:rPr>
              <a:t>is a Verb</a:t>
            </a:r>
            <a:r>
              <a:rPr lang="en-US" sz="4200" dirty="0">
                <a:solidFill>
                  <a:srgbClr val="FFFFFF"/>
                </a:solidFill>
              </a:rPr>
              <a:t>, pg. </a:t>
            </a:r>
            <a:r>
              <a:rPr lang="en-US" sz="4200" dirty="0" smtClean="0">
                <a:solidFill>
                  <a:srgbClr val="FFFFFF"/>
                </a:solidFill>
              </a:rPr>
              <a:t>63</a:t>
            </a:r>
            <a:endParaRPr lang="en-US" sz="4200" dirty="0">
              <a:solidFill>
                <a:srgbClr val="FFFFFF"/>
              </a:solidFill>
            </a:endParaRPr>
          </a:p>
          <a:p>
            <a:r>
              <a:rPr lang="en-US" dirty="0" smtClean="0"/>
              <a:t>schools. pg. 63</a:t>
            </a:r>
          </a:p>
          <a:p>
            <a:endParaRPr lang="en-US" dirty="0" smtClean="0"/>
          </a:p>
          <a:p>
            <a:endParaRPr lang="en-US" dirty="0"/>
          </a:p>
        </p:txBody>
      </p:sp>
    </p:spTree>
    <p:extLst>
      <p:ext uri="{BB962C8B-B14F-4D97-AF65-F5344CB8AC3E}">
        <p14:creationId xmlns:p14="http://schemas.microsoft.com/office/powerpoint/2010/main" val="3579936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800" b="1" dirty="0" smtClean="0">
                <a:solidFill>
                  <a:srgbClr val="FFFF00"/>
                </a:solidFill>
              </a:rPr>
              <a:t>What is </a:t>
            </a:r>
            <a:r>
              <a:rPr lang="en-US" sz="4800" b="1" dirty="0">
                <a:solidFill>
                  <a:srgbClr val="FFFF00"/>
                </a:solidFill>
              </a:rPr>
              <a:t>P</a:t>
            </a:r>
            <a:r>
              <a:rPr lang="en-US" sz="4800" b="1" dirty="0" smtClean="0">
                <a:solidFill>
                  <a:srgbClr val="FFFF00"/>
                </a:solidFill>
              </a:rPr>
              <a:t>rogress </a:t>
            </a:r>
            <a:r>
              <a:rPr lang="en-US" sz="4800" b="1" dirty="0">
                <a:solidFill>
                  <a:srgbClr val="FFFF00"/>
                </a:solidFill>
              </a:rPr>
              <a:t>M</a:t>
            </a:r>
            <a:r>
              <a:rPr lang="en-US" sz="4800" b="1" dirty="0" smtClean="0">
                <a:solidFill>
                  <a:srgbClr val="FFFF00"/>
                </a:solidFill>
              </a:rPr>
              <a:t>onitoring?</a:t>
            </a:r>
            <a:br>
              <a:rPr lang="en-US" sz="4800" b="1" dirty="0" smtClean="0">
                <a:solidFill>
                  <a:srgbClr val="FFFF00"/>
                </a:solidFill>
              </a:rPr>
            </a:br>
            <a:endParaRPr lang="en-US" sz="4800" dirty="0">
              <a:solidFill>
                <a:srgbClr val="FFFF00"/>
              </a:solidFill>
            </a:endParaRPr>
          </a:p>
        </p:txBody>
      </p:sp>
      <p:sp>
        <p:nvSpPr>
          <p:cNvPr id="3" name="Content Placeholder 2"/>
          <p:cNvSpPr>
            <a:spLocks noGrp="1"/>
          </p:cNvSpPr>
          <p:nvPr>
            <p:ph idx="1"/>
          </p:nvPr>
        </p:nvSpPr>
        <p:spPr>
          <a:xfrm>
            <a:off x="457200" y="1600200"/>
            <a:ext cx="8229600" cy="4748575"/>
          </a:xfrm>
        </p:spPr>
        <p:txBody>
          <a:bodyPr>
            <a:normAutofit/>
          </a:bodyPr>
          <a:lstStyle/>
          <a:p>
            <a:pPr marL="0" indent="0" algn="ctr">
              <a:buNone/>
            </a:pPr>
            <a:r>
              <a:rPr lang="en-US" dirty="0" smtClean="0">
                <a:solidFill>
                  <a:srgbClr val="FFFFFF"/>
                </a:solidFill>
              </a:rPr>
              <a:t>Progress monitoring is regular and systematic monitoring of student results and progress to determine  if students are benefitting  from instruction and intervention, and if not, to inform instruction and intervention that is more effective.  It is followed by diagnostic feedback to students on their learning progress to guide their learning and close any gaps.</a:t>
            </a:r>
          </a:p>
          <a:p>
            <a:pPr marL="0" indent="0">
              <a:buNone/>
            </a:pPr>
            <a:endParaRPr lang="en-US" sz="1900" dirty="0" smtClean="0">
              <a:solidFill>
                <a:schemeClr val="bg1"/>
              </a:solidFill>
            </a:endParaRPr>
          </a:p>
          <a:p>
            <a:pPr marL="0" indent="0">
              <a:buNone/>
            </a:pPr>
            <a:r>
              <a:rPr lang="en-US" sz="1900" dirty="0" err="1" smtClean="0">
                <a:solidFill>
                  <a:schemeClr val="bg1"/>
                </a:solidFill>
              </a:rPr>
              <a:t>Hierck</a:t>
            </a:r>
            <a:r>
              <a:rPr lang="en-US" sz="1900" dirty="0" smtClean="0">
                <a:solidFill>
                  <a:schemeClr val="bg1"/>
                </a:solidFill>
              </a:rPr>
              <a:t> &amp; Weber 2014</a:t>
            </a:r>
            <a:endParaRPr lang="en-US" sz="1900" i="1" dirty="0">
              <a:solidFill>
                <a:schemeClr val="bg1"/>
              </a:solidFill>
            </a:endParaRPr>
          </a:p>
        </p:txBody>
      </p:sp>
    </p:spTree>
    <p:extLst>
      <p:ext uri="{BB962C8B-B14F-4D97-AF65-F5344CB8AC3E}">
        <p14:creationId xmlns:p14="http://schemas.microsoft.com/office/powerpoint/2010/main" val="12121211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gress monitoring plan.tiff"/>
          <p:cNvPicPr>
            <a:picLocks noGrp="1" noChangeAspect="1"/>
          </p:cNvPicPr>
          <p:nvPr>
            <p:ph idx="1"/>
          </p:nvPr>
        </p:nvPicPr>
        <p:blipFill>
          <a:blip r:embed="rId3">
            <a:extLst>
              <a:ext uri="{28A0092B-C50C-407E-A947-70E740481C1C}">
                <a14:useLocalDpi xmlns:a14="http://schemas.microsoft.com/office/drawing/2010/main" val="0"/>
              </a:ext>
            </a:extLst>
          </a:blip>
          <a:srcRect l="-3466" r="-3466"/>
          <a:stretch>
            <a:fillRect/>
          </a:stretch>
        </p:blipFill>
        <p:spPr>
          <a:xfrm>
            <a:off x="-122142" y="382960"/>
            <a:ext cx="9266142" cy="6147509"/>
          </a:xfrm>
        </p:spPr>
      </p:pic>
    </p:spTree>
    <p:extLst>
      <p:ext uri="{BB962C8B-B14F-4D97-AF65-F5344CB8AC3E}">
        <p14:creationId xmlns:p14="http://schemas.microsoft.com/office/powerpoint/2010/main" val="18553635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M visual.tiff"/>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90488" y="230188"/>
            <a:ext cx="8931867" cy="6456362"/>
          </a:xfrm>
        </p:spPr>
      </p:pic>
    </p:spTree>
    <p:extLst>
      <p:ext uri="{BB962C8B-B14F-4D97-AF65-F5344CB8AC3E}">
        <p14:creationId xmlns:p14="http://schemas.microsoft.com/office/powerpoint/2010/main" val="12000232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RtI worksheet.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62290" t="-1" r="-68769" b="-8921"/>
          <a:stretch/>
        </p:blipFill>
        <p:spPr>
          <a:xfrm>
            <a:off x="981891" y="644525"/>
            <a:ext cx="9794875" cy="6213475"/>
          </a:xfrm>
        </p:spPr>
      </p:pic>
      <p:sp>
        <p:nvSpPr>
          <p:cNvPr id="9" name="Striped Right Arrow 8"/>
          <p:cNvSpPr/>
          <p:nvPr/>
        </p:nvSpPr>
        <p:spPr>
          <a:xfrm rot="1605506">
            <a:off x="594128" y="868740"/>
            <a:ext cx="3031293" cy="1308220"/>
          </a:xfrm>
          <a:prstGeom prst="striped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1785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FF"/>
                </a:solidFill>
              </a:rPr>
              <a:t>Sample IEP Goal</a:t>
            </a:r>
            <a:endParaRPr lang="en-US" sz="4800" dirty="0">
              <a:solidFill>
                <a:srgbClr val="FFFFFF"/>
              </a:solidFill>
            </a:endParaRPr>
          </a:p>
        </p:txBody>
      </p:sp>
      <p:sp>
        <p:nvSpPr>
          <p:cNvPr id="5" name="Rectangle 4"/>
          <p:cNvSpPr/>
          <p:nvPr/>
        </p:nvSpPr>
        <p:spPr>
          <a:xfrm>
            <a:off x="221735" y="1894640"/>
            <a:ext cx="8708090" cy="4678204"/>
          </a:xfrm>
          <a:prstGeom prst="rect">
            <a:avLst/>
          </a:prstGeom>
        </p:spPr>
        <p:txBody>
          <a:bodyPr wrap="square">
            <a:spAutoFit/>
          </a:bodyPr>
          <a:lstStyle/>
          <a:p>
            <a:r>
              <a:rPr lang="en-US" b="1" dirty="0"/>
              <a:t># __2___ MEASURABLE ANNUAL GOAL: </a:t>
            </a:r>
            <a:endParaRPr lang="en-US" dirty="0"/>
          </a:p>
          <a:p>
            <a:r>
              <a:rPr lang="en-US" sz="4000" dirty="0" smtClean="0">
                <a:solidFill>
                  <a:srgbClr val="FFFFFF"/>
                </a:solidFill>
              </a:rPr>
              <a:t>By </a:t>
            </a:r>
            <a:r>
              <a:rPr lang="en-US" sz="4000" dirty="0" smtClean="0"/>
              <a:t> </a:t>
            </a:r>
            <a:r>
              <a:rPr lang="en-US" sz="4000" dirty="0">
                <a:solidFill>
                  <a:schemeClr val="bg1"/>
                </a:solidFill>
              </a:rPr>
              <a:t>the end of the third nine weeks, using graphic organizers for planning, Amanda will produce well developed essays with a central idea, a variety of sentence structures and vivid vocabulary with 80% accuracy as demonstrated on 7 out of 10 completed writing samples. </a:t>
            </a:r>
          </a:p>
        </p:txBody>
      </p:sp>
    </p:spTree>
    <p:extLst>
      <p:ext uri="{BB962C8B-B14F-4D97-AF65-F5344CB8AC3E}">
        <p14:creationId xmlns:p14="http://schemas.microsoft.com/office/powerpoint/2010/main" val="22921320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WS chart.tiff">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72" y="282181"/>
            <a:ext cx="8520650" cy="6330357"/>
          </a:xfrm>
          <a:prstGeom prst="rect">
            <a:avLst/>
          </a:prstGeom>
        </p:spPr>
      </p:pic>
    </p:spTree>
    <p:extLst>
      <p:ext uri="{BB962C8B-B14F-4D97-AF65-F5344CB8AC3E}">
        <p14:creationId xmlns:p14="http://schemas.microsoft.com/office/powerpoint/2010/main" val="828323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gress Monitoring.tiff"/>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
          <a:stretch/>
        </p:blipFill>
        <p:spPr>
          <a:xfrm>
            <a:off x="457200" y="560848"/>
            <a:ext cx="8229600" cy="5565316"/>
          </a:xfrm>
        </p:spPr>
      </p:pic>
    </p:spTree>
    <p:extLst>
      <p:ext uri="{BB962C8B-B14F-4D97-AF65-F5344CB8AC3E}">
        <p14:creationId xmlns:p14="http://schemas.microsoft.com/office/powerpoint/2010/main" val="13674285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3582</TotalTime>
  <Words>788</Words>
  <Application>Microsoft Macintosh PowerPoint</Application>
  <PresentationFormat>On-screen Show (4:3)</PresentationFormat>
  <Paragraphs>59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RTI is a Verb</vt:lpstr>
      <vt:lpstr>What is Progress Monitoring? </vt:lpstr>
      <vt:lpstr>PowerPoint Presentation</vt:lpstr>
      <vt:lpstr>PowerPoint Presentation</vt:lpstr>
      <vt:lpstr>PowerPoint Presentation</vt:lpstr>
      <vt:lpstr>Sample IEP Goal</vt:lpstr>
      <vt:lpstr>PowerPoint Presentation</vt:lpstr>
      <vt:lpstr>PowerPoint Presentation</vt:lpstr>
      <vt:lpstr>RTI is a Verb</vt:lpstr>
      <vt:lpstr>http://www.studentprogress.org/progresmon.asp#4    http://www.onsetasc.org/resources.cfm?subpage=1357425   http://www.rti4success.org/sites/default/files/RTI%20PM%20Manual_web_w_handouts.pdf  http://www.interventioncentral.org/sites/default/files/rti_tier_1_teacher_data_collection_form.pdf  www.interventioncentral.org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dc:creator>
  <cp:lastModifiedBy>Dana</cp:lastModifiedBy>
  <cp:revision>64</cp:revision>
  <cp:lastPrinted>2016-01-25T20:13:28Z</cp:lastPrinted>
  <dcterms:created xsi:type="dcterms:W3CDTF">2016-01-10T23:25:24Z</dcterms:created>
  <dcterms:modified xsi:type="dcterms:W3CDTF">2016-02-10T17:53:25Z</dcterms:modified>
</cp:coreProperties>
</file>